
<file path=[Content_Types].xml><?xml version="1.0" encoding="utf-8"?>
<Types xmlns="http://schemas.openxmlformats.org/package/2006/content-types">
  <Default Extension="png" ContentType="image/png"/>
  <Default Extension="tmp"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2.xml" ContentType="application/vnd.openxmlformats-officedocument.drawingml.chartshape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0"/>
  </p:notesMasterIdLst>
  <p:sldIdLst>
    <p:sldId id="386" r:id="rId2"/>
    <p:sldId id="393" r:id="rId3"/>
    <p:sldId id="265" r:id="rId4"/>
    <p:sldId id="338" r:id="rId5"/>
    <p:sldId id="389" r:id="rId6"/>
    <p:sldId id="275" r:id="rId7"/>
    <p:sldId id="579" r:id="rId8"/>
    <p:sldId id="577" r:id="rId9"/>
    <p:sldId id="580" r:id="rId10"/>
    <p:sldId id="578" r:id="rId11"/>
    <p:sldId id="464" r:id="rId12"/>
    <p:sldId id="276" r:id="rId13"/>
    <p:sldId id="285" r:id="rId14"/>
    <p:sldId id="465" r:id="rId15"/>
    <p:sldId id="286" r:id="rId16"/>
    <p:sldId id="458" r:id="rId17"/>
    <p:sldId id="459" r:id="rId18"/>
    <p:sldId id="453" r:id="rId19"/>
    <p:sldId id="468" r:id="rId20"/>
    <p:sldId id="408" r:id="rId21"/>
    <p:sldId id="471" r:id="rId22"/>
    <p:sldId id="359" r:id="rId23"/>
    <p:sldId id="362" r:id="rId24"/>
    <p:sldId id="411" r:id="rId25"/>
    <p:sldId id="370" r:id="rId26"/>
    <p:sldId id="462" r:id="rId27"/>
    <p:sldId id="516" r:id="rId28"/>
    <p:sldId id="478" r:id="rId29"/>
    <p:sldId id="473" r:id="rId30"/>
    <p:sldId id="298" r:id="rId31"/>
    <p:sldId id="517" r:id="rId32"/>
    <p:sldId id="519" r:id="rId33"/>
    <p:sldId id="529" r:id="rId34"/>
    <p:sldId id="267" r:id="rId35"/>
    <p:sldId id="418" r:id="rId36"/>
    <p:sldId id="526" r:id="rId37"/>
    <p:sldId id="460" r:id="rId38"/>
    <p:sldId id="293" r:id="rId39"/>
    <p:sldId id="307" r:id="rId40"/>
    <p:sldId id="308" r:id="rId41"/>
    <p:sldId id="530" r:id="rId42"/>
    <p:sldId id="538" r:id="rId43"/>
    <p:sldId id="419" r:id="rId44"/>
    <p:sldId id="474" r:id="rId45"/>
    <p:sldId id="266" r:id="rId46"/>
    <p:sldId id="566" r:id="rId47"/>
    <p:sldId id="567" r:id="rId48"/>
    <p:sldId id="533" r:id="rId49"/>
    <p:sldId id="417" r:id="rId50"/>
    <p:sldId id="582" r:id="rId51"/>
    <p:sldId id="568" r:id="rId52"/>
    <p:sldId id="581" r:id="rId53"/>
    <p:sldId id="268" r:id="rId54"/>
    <p:sldId id="317" r:id="rId55"/>
    <p:sldId id="258" r:id="rId56"/>
    <p:sldId id="259" r:id="rId57"/>
    <p:sldId id="260" r:id="rId58"/>
    <p:sldId id="261" r:id="rId59"/>
    <p:sldId id="262" r:id="rId60"/>
    <p:sldId id="263" r:id="rId61"/>
    <p:sldId id="264" r:id="rId62"/>
    <p:sldId id="569" r:id="rId63"/>
    <p:sldId id="570" r:id="rId64"/>
    <p:sldId id="571" r:id="rId65"/>
    <p:sldId id="572" r:id="rId66"/>
    <p:sldId id="269" r:id="rId67"/>
    <p:sldId id="270" r:id="rId68"/>
    <p:sldId id="271" r:id="rId69"/>
    <p:sldId id="272" r:id="rId70"/>
    <p:sldId id="273" r:id="rId71"/>
    <p:sldId id="274" r:id="rId72"/>
    <p:sldId id="573" r:id="rId73"/>
    <p:sldId id="574" r:id="rId74"/>
    <p:sldId id="277" r:id="rId75"/>
    <p:sldId id="278" r:id="rId76"/>
    <p:sldId id="279" r:id="rId77"/>
    <p:sldId id="280" r:id="rId78"/>
    <p:sldId id="400" r:id="rId7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14"/>
    <p:restoredTop sz="94694"/>
  </p:normalViewPr>
  <p:slideViewPr>
    <p:cSldViewPr snapToGrid="0" snapToObjects="1">
      <p:cViewPr varScale="1">
        <p:scale>
          <a:sx n="75" d="100"/>
          <a:sy n="75" d="100"/>
        </p:scale>
        <p:origin x="54"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___4.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6.5540402346500784E-2"/>
          <c:y val="6.859733982405497E-2"/>
          <c:w val="0.92885925196850394"/>
          <c:h val="0.79549619860382637"/>
        </c:manualLayout>
      </c:layout>
      <c:barChart>
        <c:barDir val="col"/>
        <c:grouping val="clustered"/>
        <c:varyColors val="0"/>
        <c:ser>
          <c:idx val="0"/>
          <c:order val="0"/>
          <c:spPr>
            <a:solidFill>
              <a:schemeClr val="accent2">
                <a:shade val="65000"/>
              </a:schemeClr>
            </a:solidFill>
            <a:ln>
              <a:noFill/>
            </a:ln>
            <a:effectLst/>
          </c:spPr>
          <c:invertIfNegative val="0"/>
          <c:dLbls>
            <c:dLbl>
              <c:idx val="0"/>
              <c:layout>
                <c:manualLayout>
                  <c:x val="-6.2954318264713286E-4"/>
                  <c:y val="3.8654990564010623E-3"/>
                </c:manualLayout>
              </c:layout>
              <c:tx>
                <c:rich>
                  <a:bodyPr rot="0" spcFirstLastPara="1" vertOverflow="ellipsis" vert="horz" wrap="square" lIns="38100" tIns="19050" rIns="38100" bIns="19050" anchor="ctr" anchorCtr="1">
                    <a:noAutofit/>
                  </a:bodyPr>
                  <a:lstStyle/>
                  <a:p>
                    <a:pPr>
                      <a:defRPr sz="2400" b="1" i="0" u="none" strike="noStrike" kern="1200" baseline="0">
                        <a:solidFill>
                          <a:schemeClr val="tx1">
                            <a:lumMod val="75000"/>
                            <a:lumOff val="25000"/>
                          </a:schemeClr>
                        </a:solidFill>
                        <a:latin typeface="+mn-lt"/>
                        <a:ea typeface="+mn-ea"/>
                        <a:cs typeface="+mn-cs"/>
                      </a:defRPr>
                    </a:pPr>
                    <a:fld id="{2B3A7C1A-A60A-4AD1-833B-64E7C585AD6D}" type="VALUE">
                      <a:rPr lang="en-US" altLang="ja-JP" sz="2400" b="1" smtClean="0"/>
                      <a:pPr>
                        <a:defRPr sz="2400" b="1" i="0" u="none" strike="noStrike" kern="1200" baseline="0">
                          <a:solidFill>
                            <a:schemeClr val="tx1">
                              <a:lumMod val="75000"/>
                              <a:lumOff val="25000"/>
                            </a:schemeClr>
                          </a:solidFill>
                          <a:latin typeface="+mn-lt"/>
                          <a:ea typeface="+mn-ea"/>
                          <a:cs typeface="+mn-cs"/>
                        </a:defRPr>
                      </a:pPr>
                      <a:t>[値]</a:t>
                    </a:fld>
                    <a:r>
                      <a:rPr lang="ja-JP" altLang="en-US" sz="2400" b="1" dirty="0"/>
                      <a:t>万曲</a:t>
                    </a:r>
                  </a:p>
                </c:rich>
              </c:tx>
              <c:spPr>
                <a:noFill/>
                <a:ln>
                  <a:noFill/>
                </a:ln>
                <a:effectLst/>
              </c:spPr>
              <c:dLblPos val="outEnd"/>
              <c:showLegendKey val="0"/>
              <c:showVal val="1"/>
              <c:showCatName val="0"/>
              <c:showSerName val="0"/>
              <c:showPercent val="0"/>
              <c:showBubbleSize val="0"/>
              <c:extLst>
                <c:ext xmlns:c15="http://schemas.microsoft.com/office/drawing/2012/chart" uri="{CE6537A1-D6FC-4f65-9D91-7224C49458BB}">
                  <c15:layout>
                    <c:manualLayout>
                      <c:w val="0.16413558912700602"/>
                      <c:h val="0.10809072428345425"/>
                    </c:manualLayout>
                  </c15:layout>
                  <c15:dlblFieldTable/>
                  <c15:showDataLabelsRange val="0"/>
                </c:ext>
                <c:ext xmlns:c16="http://schemas.microsoft.com/office/drawing/2014/chart" uri="{C3380CC4-5D6E-409C-BE32-E72D297353CC}">
                  <c16:uniqueId val="{00000000-1BFC-AB42-A377-91ABA88980FA}"/>
                </c:ext>
              </c:extLst>
            </c:dLbl>
            <c:dLbl>
              <c:idx val="1"/>
              <c:tx>
                <c:rich>
                  <a:bodyPr rot="0" spcFirstLastPara="1" vertOverflow="ellipsis" vert="horz" wrap="square" lIns="38100" tIns="19050" rIns="38100" bIns="19050" anchor="ctr" anchorCtr="1">
                    <a:noAutofit/>
                  </a:bodyPr>
                  <a:lstStyle/>
                  <a:p>
                    <a:pPr>
                      <a:defRPr sz="2400" b="1" i="0" u="none" strike="noStrike" kern="1200" baseline="0">
                        <a:solidFill>
                          <a:schemeClr val="tx1">
                            <a:lumMod val="75000"/>
                            <a:lumOff val="25000"/>
                          </a:schemeClr>
                        </a:solidFill>
                        <a:latin typeface="+mn-lt"/>
                        <a:ea typeface="+mn-ea"/>
                        <a:cs typeface="+mn-cs"/>
                      </a:defRPr>
                    </a:pPr>
                    <a:fld id="{7D185268-7441-439A-91F2-04668BBA0CB7}" type="VALUE">
                      <a:rPr lang="en-US" altLang="ja-JP" sz="2400" b="1" smtClean="0"/>
                      <a:pPr>
                        <a:defRPr sz="2400" b="1" i="0" u="none" strike="noStrike" kern="1200" baseline="0">
                          <a:solidFill>
                            <a:schemeClr val="tx1">
                              <a:lumMod val="75000"/>
                              <a:lumOff val="25000"/>
                            </a:schemeClr>
                          </a:solidFill>
                          <a:latin typeface="+mn-lt"/>
                          <a:ea typeface="+mn-ea"/>
                          <a:cs typeface="+mn-cs"/>
                        </a:defRPr>
                      </a:pPr>
                      <a:t>[値]</a:t>
                    </a:fld>
                    <a:r>
                      <a:rPr lang="ja-JP" altLang="en-US" sz="2400" b="1"/>
                      <a:t>万曲</a:t>
                    </a:r>
                  </a:p>
                </c:rich>
              </c:tx>
              <c:spPr>
                <a:noFill/>
                <a:ln>
                  <a:noFill/>
                </a:ln>
                <a:effectLst/>
              </c:spPr>
              <c:dLblPos val="outEnd"/>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1-1BFC-AB42-A377-91ABA88980FA}"/>
                </c:ext>
              </c:extLst>
            </c:dLbl>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2"/>
                <c:pt idx="0">
                  <c:v>2015年</c:v>
                </c:pt>
                <c:pt idx="1">
                  <c:v>2019年</c:v>
                </c:pt>
              </c:strCache>
            </c:strRef>
          </c:cat>
          <c:val>
            <c:numRef>
              <c:f>Sheet1!$B$2:$B$5</c:f>
              <c:numCache>
                <c:formatCode>General</c:formatCode>
                <c:ptCount val="2"/>
                <c:pt idx="0">
                  <c:v>3000</c:v>
                </c:pt>
                <c:pt idx="1">
                  <c:v>5000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系列 1</c:v>
                      </c:pt>
                    </c:strCache>
                  </c:strRef>
                </c15:tx>
              </c15:filteredSeriesTitle>
            </c:ext>
            <c:ext xmlns:c16="http://schemas.microsoft.com/office/drawing/2014/chart" uri="{C3380CC4-5D6E-409C-BE32-E72D297353CC}">
              <c16:uniqueId val="{00000002-1BFC-AB42-A377-91ABA88980FA}"/>
            </c:ext>
          </c:extLst>
        </c:ser>
        <c:dLbls>
          <c:dLblPos val="outEnd"/>
          <c:showLegendKey val="0"/>
          <c:showVal val="1"/>
          <c:showCatName val="0"/>
          <c:showSerName val="0"/>
          <c:showPercent val="0"/>
          <c:showBubbleSize val="0"/>
        </c:dLbls>
        <c:gapWidth val="219"/>
        <c:overlap val="-27"/>
        <c:axId val="775534271"/>
        <c:axId val="775533023"/>
        <c:extLst>
          <c:ext xmlns:c15="http://schemas.microsoft.com/office/drawing/2012/chart" uri="{02D57815-91ED-43cb-92C2-25804820EDAC}">
            <c15:filteredBarSeries>
              <c15:ser>
                <c:idx val="1"/>
                <c:order val="1"/>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Sheet1!$A$2:$A$5</c15:sqref>
                        </c15:formulaRef>
                      </c:ext>
                    </c:extLst>
                    <c:strCache>
                      <c:ptCount val="2"/>
                      <c:pt idx="0">
                        <c:v>2015年</c:v>
                      </c:pt>
                      <c:pt idx="1">
                        <c:v>2019年</c:v>
                      </c:pt>
                    </c:strCache>
                  </c:strRef>
                </c:cat>
                <c:val>
                  <c:numRef>
                    <c:extLst>
                      <c:ext uri="{02D57815-91ED-43cb-92C2-25804820EDAC}">
                        <c15:formulaRef>
                          <c15:sqref>Sheet1!$C$2:$C$5</c15:sqref>
                        </c15:formulaRef>
                      </c:ext>
                    </c:extLst>
                    <c:numCache>
                      <c:formatCode>General</c:formatCode>
                      <c:ptCount val="2"/>
                    </c:numCache>
                  </c:numRef>
                </c:val>
                <c:extLst>
                  <c:ext uri="{02D57815-91ED-43cb-92C2-25804820EDAC}">
                    <c15:filteredSeriesTitle>
                      <c15:tx>
                        <c:strRef>
                          <c:extLst>
                            <c:ext uri="{02D57815-91ED-43cb-92C2-25804820EDAC}">
                              <c15:formulaRef>
                                <c15:sqref>Sheet1!$C$1</c15:sqref>
                              </c15:formulaRef>
                            </c:ext>
                          </c:extLst>
                          <c:strCache>
                            <c:ptCount val="1"/>
                            <c:pt idx="0">
                              <c:v>列2</c:v>
                            </c:pt>
                          </c:strCache>
                        </c:strRef>
                      </c15:tx>
                    </c15:filteredSeriesTitle>
                  </c:ext>
                  <c:ext xmlns:c16="http://schemas.microsoft.com/office/drawing/2014/chart" uri="{C3380CC4-5D6E-409C-BE32-E72D297353CC}">
                    <c16:uniqueId val="{00000003-1BFC-AB42-A377-91ABA88980FA}"/>
                  </c:ext>
                </c:extLst>
              </c15:ser>
            </c15:filteredBarSeries>
            <c15:filteredBarSeries>
              <c15:ser>
                <c:idx val="2"/>
                <c:order val="2"/>
                <c:spPr>
                  <a:solidFill>
                    <a:schemeClr val="accent2">
                      <a:tint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Sheet1!$A$2:$A$5</c15:sqref>
                        </c15:formulaRef>
                      </c:ext>
                    </c:extLst>
                    <c:strCache>
                      <c:ptCount val="2"/>
                      <c:pt idx="0">
                        <c:v>2015年</c:v>
                      </c:pt>
                      <c:pt idx="1">
                        <c:v>2019年</c:v>
                      </c:pt>
                    </c:strCache>
                  </c:strRef>
                </c:cat>
                <c:val>
                  <c:numRef>
                    <c:extLst xmlns:c15="http://schemas.microsoft.com/office/drawing/2012/chart">
                      <c:ext xmlns:c15="http://schemas.microsoft.com/office/drawing/2012/chart" uri="{02D57815-91ED-43cb-92C2-25804820EDAC}">
                        <c15:formulaRef>
                          <c15:sqref>Sheet1!$D$2:$D$5</c15:sqref>
                        </c15:formulaRef>
                      </c:ext>
                    </c:extLst>
                    <c:numCache>
                      <c:formatCode>General</c:formatCode>
                      <c:ptCount val="2"/>
                    </c:numCache>
                  </c:numRef>
                </c:val>
                <c:extLst xmlns:c15="http://schemas.microsoft.com/office/drawing/2012/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列1</c:v>
                            </c:pt>
                          </c:strCache>
                        </c:strRef>
                      </c15:tx>
                    </c15:filteredSeriesTitle>
                  </c:ext>
                  <c:ext xmlns:c16="http://schemas.microsoft.com/office/drawing/2014/chart" uri="{C3380CC4-5D6E-409C-BE32-E72D297353CC}">
                    <c16:uniqueId val="{00000004-1BFC-AB42-A377-91ABA88980FA}"/>
                  </c:ext>
                </c:extLst>
              </c15:ser>
            </c15:filteredBarSeries>
          </c:ext>
        </c:extLst>
      </c:barChart>
      <c:catAx>
        <c:axId val="775534271"/>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ja-JP"/>
          </a:p>
        </c:txPr>
        <c:crossAx val="775533023"/>
        <c:crosses val="autoZero"/>
        <c:auto val="1"/>
        <c:lblAlgn val="ctr"/>
        <c:lblOffset val="100"/>
        <c:noMultiLvlLbl val="0"/>
      </c:catAx>
      <c:valAx>
        <c:axId val="7755330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effectLst/>
                <a:latin typeface="+mn-lt"/>
                <a:ea typeface="+mn-ea"/>
                <a:cs typeface="+mn-cs"/>
              </a:defRPr>
            </a:pPr>
            <a:endParaRPr lang="ja-JP"/>
          </a:p>
        </c:txPr>
        <c:crossAx val="77553427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305487204724409E-2"/>
          <c:y val="0.12390224385443874"/>
          <c:w val="0.91288262795275588"/>
          <c:h val="0.74244348287134088"/>
        </c:manualLayout>
      </c:layout>
      <c:lineChart>
        <c:grouping val="stacked"/>
        <c:varyColors val="0"/>
        <c:ser>
          <c:idx val="0"/>
          <c:order val="0"/>
          <c:tx>
            <c:strRef>
              <c:f>Sheet1!$B$1</c:f>
              <c:strCache>
                <c:ptCount val="1"/>
                <c:pt idx="0">
                  <c:v>系列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dLbls>
            <c:dLbl>
              <c:idx val="0"/>
              <c:layout>
                <c:manualLayout>
                  <c:x val="-9.2919526747781464E-2"/>
                  <c:y val="-8.7039411092296265E-2"/>
                </c:manualLayout>
              </c:layout>
              <c:tx>
                <c:rich>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fld id="{E3235F52-B4F3-414A-ABA4-F5C8878C034A}" type="VALUE">
                      <a:rPr lang="en-US" altLang="ja-JP" sz="2400" smtClean="0"/>
                      <a:pPr>
                        <a:defRPr sz="2400" b="1"/>
                      </a:pPr>
                      <a:t>[値]</a:t>
                    </a:fld>
                    <a:endParaRPr lang="ja-JP" altLang="en-US"/>
                  </a:p>
                </c:rich>
              </c:tx>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ja-JP"/>
                </a:p>
              </c:txPr>
              <c:dLblPos val="r"/>
              <c:showLegendKey val="0"/>
              <c:showVal val="1"/>
              <c:showCatName val="0"/>
              <c:showSerName val="0"/>
              <c:showPercent val="0"/>
              <c:showBubbleSize val="0"/>
              <c:extLst>
                <c:ext xmlns:c15="http://schemas.microsoft.com/office/drawing/2012/chart" uri="{CE6537A1-D6FC-4f65-9D91-7224C49458BB}">
                  <c15:layout>
                    <c:manualLayout>
                      <c:w val="0.16602392313223086"/>
                      <c:h val="0.14308339758199021"/>
                    </c:manualLayout>
                  </c15:layout>
                  <c15:dlblFieldTable/>
                  <c15:showDataLabelsRange val="0"/>
                </c:ext>
                <c:ext xmlns:c16="http://schemas.microsoft.com/office/drawing/2014/chart" uri="{C3380CC4-5D6E-409C-BE32-E72D297353CC}">
                  <c16:uniqueId val="{00000000-E01A-934A-A09D-B09D5866DB8F}"/>
                </c:ext>
              </c:extLst>
            </c:dLbl>
            <c:dLbl>
              <c:idx val="1"/>
              <c:tx>
                <c:rich>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fld id="{02CE745A-57DA-41A5-86BB-386BC878EF8A}" type="VALUE">
                      <a:rPr lang="en-US" altLang="ja-JP" sz="2400" smtClean="0"/>
                      <a:pPr>
                        <a:defRPr sz="2400" b="1"/>
                      </a:pPr>
                      <a:t>[値]</a:t>
                    </a:fld>
                    <a:endParaRPr lang="ja-JP" altLang="en-US"/>
                  </a:p>
                </c:rich>
              </c:tx>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01A-934A-A09D-B09D5866DB8F}"/>
                </c:ext>
              </c:extLst>
            </c:dLbl>
            <c:dLbl>
              <c:idx val="2"/>
              <c:tx>
                <c:rich>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fld id="{A1787F2F-5240-4192-B903-9A7F0F38ABF0}" type="VALUE">
                      <a:rPr lang="en-US" altLang="ja-JP" sz="2400" smtClean="0"/>
                      <a:pPr>
                        <a:defRPr sz="2400" b="1"/>
                      </a:pPr>
                      <a:t>[値]</a:t>
                    </a:fld>
                    <a:endParaRPr lang="ja-JP" altLang="en-US"/>
                  </a:p>
                </c:rich>
              </c:tx>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01A-934A-A09D-B09D5866DB8F}"/>
                </c:ext>
              </c:extLst>
            </c:dLbl>
            <c:dLbl>
              <c:idx val="3"/>
              <c:tx>
                <c:rich>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fld id="{48A6D416-8B59-45E4-9618-AC3CC4F82C65}" type="VALUE">
                      <a:rPr lang="en-US" altLang="ja-JP" sz="2400" smtClean="0"/>
                      <a:pPr>
                        <a:defRPr sz="2400" b="1"/>
                      </a:pPr>
                      <a:t>[値]</a:t>
                    </a:fld>
                    <a:endParaRPr lang="ja-JP" altLang="en-US"/>
                  </a:p>
                </c:rich>
              </c:tx>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01A-934A-A09D-B09D5866DB8F}"/>
                </c:ext>
              </c:extLst>
            </c:dLbl>
            <c:dLbl>
              <c:idx val="4"/>
              <c:tx>
                <c:rich>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fld id="{9E22571C-A815-4E09-B67B-F9B43DF92DE6}" type="VALUE">
                      <a:rPr lang="en-US" altLang="ja-JP" sz="2400" smtClean="0"/>
                      <a:pPr>
                        <a:defRPr sz="2400" b="1"/>
                      </a:pPr>
                      <a:t>[値]</a:t>
                    </a:fld>
                    <a:endParaRPr lang="ja-JP" altLang="en-US"/>
                  </a:p>
                </c:rich>
              </c:tx>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E01A-934A-A09D-B09D5866DB8F}"/>
                </c:ext>
              </c:extLst>
            </c:dLbl>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Sheet1!$A$2:$A$6</c:f>
              <c:numCache>
                <c:formatCode>General</c:formatCode>
                <c:ptCount val="5"/>
                <c:pt idx="0">
                  <c:v>2015</c:v>
                </c:pt>
                <c:pt idx="1">
                  <c:v>2016</c:v>
                </c:pt>
                <c:pt idx="2">
                  <c:v>2017</c:v>
                </c:pt>
                <c:pt idx="3">
                  <c:v>2018</c:v>
                </c:pt>
                <c:pt idx="4">
                  <c:v>2019</c:v>
                </c:pt>
              </c:numCache>
            </c:numRef>
          </c:cat>
          <c:val>
            <c:numRef>
              <c:f>Sheet1!$B$2:$B$6</c:f>
              <c:numCache>
                <c:formatCode>General</c:formatCode>
                <c:ptCount val="5"/>
                <c:pt idx="0">
                  <c:v>1000</c:v>
                </c:pt>
                <c:pt idx="1">
                  <c:v>2000</c:v>
                </c:pt>
                <c:pt idx="2">
                  <c:v>3000</c:v>
                </c:pt>
                <c:pt idx="3">
                  <c:v>5000</c:v>
                </c:pt>
                <c:pt idx="4">
                  <c:v>6000</c:v>
                </c:pt>
              </c:numCache>
            </c:numRef>
          </c:val>
          <c:smooth val="0"/>
          <c:extLst>
            <c:ext xmlns:c16="http://schemas.microsoft.com/office/drawing/2014/chart" uri="{C3380CC4-5D6E-409C-BE32-E72D297353CC}">
              <c16:uniqueId val="{00000005-E01A-934A-A09D-B09D5866DB8F}"/>
            </c:ext>
          </c:extLst>
        </c:ser>
        <c:dLbls>
          <c:dLblPos val="t"/>
          <c:showLegendKey val="0"/>
          <c:showVal val="1"/>
          <c:showCatName val="0"/>
          <c:showSerName val="0"/>
          <c:showPercent val="0"/>
          <c:showBubbleSize val="0"/>
        </c:dLbls>
        <c:marker val="1"/>
        <c:smooth val="0"/>
        <c:axId val="960864975"/>
        <c:axId val="960865807"/>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列1</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c:ext uri="{02D57815-91ED-43cb-92C2-25804820EDAC}">
                        <c15:formulaRef>
                          <c15:sqref>Sheet1!$A$2:$A$6</c15:sqref>
                        </c15:formulaRef>
                      </c:ext>
                    </c:extLst>
                    <c:numCache>
                      <c:formatCode>General</c:formatCode>
                      <c:ptCount val="5"/>
                      <c:pt idx="0">
                        <c:v>2015</c:v>
                      </c:pt>
                      <c:pt idx="1">
                        <c:v>2016</c:v>
                      </c:pt>
                      <c:pt idx="2">
                        <c:v>2017</c:v>
                      </c:pt>
                      <c:pt idx="3">
                        <c:v>2018</c:v>
                      </c:pt>
                      <c:pt idx="4">
                        <c:v>2019</c:v>
                      </c:pt>
                    </c:numCache>
                  </c:numRef>
                </c:cat>
                <c:val>
                  <c:numRef>
                    <c:extLst>
                      <c:ext uri="{02D57815-91ED-43cb-92C2-25804820EDAC}">
                        <c15:formulaRef>
                          <c15:sqref>Sheet1!$C$2:$C$6</c15:sqref>
                        </c15:formulaRef>
                      </c:ext>
                    </c:extLst>
                    <c:numCache>
                      <c:formatCode>General</c:formatCode>
                      <c:ptCount val="5"/>
                    </c:numCache>
                  </c:numRef>
                </c:val>
                <c:smooth val="0"/>
                <c:extLst>
                  <c:ext xmlns:c16="http://schemas.microsoft.com/office/drawing/2014/chart" uri="{C3380CC4-5D6E-409C-BE32-E72D297353CC}">
                    <c16:uniqueId val="{00000006-E01A-934A-A09D-B09D5866DB8F}"/>
                  </c:ext>
                </c:extLst>
              </c15:ser>
            </c15:filteredLineSeries>
            <c15:filteredLine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列2</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extLst xmlns:c15="http://schemas.microsoft.com/office/drawing/2012/chart">
                      <c:ext xmlns:c15="http://schemas.microsoft.com/office/drawing/2012/chart" uri="{02D57815-91ED-43cb-92C2-25804820EDAC}">
                        <c15:formulaRef>
                          <c15:sqref>Sheet1!$A$2:$A$6</c15:sqref>
                        </c15:formulaRef>
                      </c:ext>
                    </c:extLst>
                    <c:numCache>
                      <c:formatCode>General</c:formatCode>
                      <c:ptCount val="5"/>
                      <c:pt idx="0">
                        <c:v>2015</c:v>
                      </c:pt>
                      <c:pt idx="1">
                        <c:v>2016</c:v>
                      </c:pt>
                      <c:pt idx="2">
                        <c:v>2017</c:v>
                      </c:pt>
                      <c:pt idx="3">
                        <c:v>2018</c:v>
                      </c:pt>
                      <c:pt idx="4">
                        <c:v>2019</c:v>
                      </c:pt>
                    </c:numCache>
                  </c:numRef>
                </c:cat>
                <c:val>
                  <c:numRef>
                    <c:extLst xmlns:c15="http://schemas.microsoft.com/office/drawing/2012/chart">
                      <c:ext xmlns:c15="http://schemas.microsoft.com/office/drawing/2012/chart" uri="{02D57815-91ED-43cb-92C2-25804820EDAC}">
                        <c15:formulaRef>
                          <c15:sqref>Sheet1!$D$2:$D$6</c15:sqref>
                        </c15:formulaRef>
                      </c:ext>
                    </c:extLst>
                    <c:numCache>
                      <c:formatCode>General</c:formatCode>
                      <c:ptCount val="5"/>
                    </c:numCache>
                  </c:numRef>
                </c:val>
                <c:smooth val="0"/>
                <c:extLst xmlns:c15="http://schemas.microsoft.com/office/drawing/2012/chart">
                  <c:ext xmlns:c16="http://schemas.microsoft.com/office/drawing/2014/chart" uri="{C3380CC4-5D6E-409C-BE32-E72D297353CC}">
                    <c16:uniqueId val="{00000007-E01A-934A-A09D-B09D5866DB8F}"/>
                  </c:ext>
                </c:extLst>
              </c15:ser>
            </c15:filteredLineSeries>
          </c:ext>
        </c:extLst>
      </c:lineChart>
      <c:catAx>
        <c:axId val="9608649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ja-JP"/>
          </a:p>
        </c:txPr>
        <c:crossAx val="960865807"/>
        <c:crosses val="autoZero"/>
        <c:auto val="1"/>
        <c:lblAlgn val="ctr"/>
        <c:lblOffset val="100"/>
        <c:noMultiLvlLbl val="0"/>
      </c:catAx>
      <c:valAx>
        <c:axId val="96086580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mn-lt"/>
                <a:ea typeface="+mn-ea"/>
                <a:cs typeface="+mn-cs"/>
              </a:defRPr>
            </a:pPr>
            <a:endParaRPr lang="ja-JP"/>
          </a:p>
        </c:txPr>
        <c:crossAx val="960864975"/>
        <c:crosses val="autoZero"/>
        <c:crossBetween val="between"/>
      </c:valAx>
      <c:spPr>
        <a:noFill/>
        <a:ln>
          <a:noFill/>
        </a:ln>
        <a:effectLst/>
      </c:spPr>
    </c:plotArea>
    <c:plotVisOnly val="1"/>
    <c:dispBlanksAs val="zero"/>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001970494227611E-2"/>
          <c:y val="0.14551454031374728"/>
          <c:w val="0.91616441069689147"/>
          <c:h val="0.72857964429796818"/>
        </c:manualLayout>
      </c:layout>
      <c:barChart>
        <c:barDir val="col"/>
        <c:grouping val="stacked"/>
        <c:varyColors val="0"/>
        <c:ser>
          <c:idx val="0"/>
          <c:order val="0"/>
          <c:spPr>
            <a:solidFill>
              <a:schemeClr val="accent2">
                <a:lumMod val="75000"/>
              </a:schemeClr>
            </a:solidFill>
            <a:ln>
              <a:noFill/>
            </a:ln>
            <a:effectLst>
              <a:outerShdw blurRad="50800" dist="38100" dir="2700000" algn="tl" rotWithShape="0">
                <a:schemeClr val="accent2">
                  <a:lumMod val="40000"/>
                  <a:lumOff val="60000"/>
                  <a:alpha val="40000"/>
                </a:schemeClr>
              </a:outerShdw>
            </a:effectLst>
          </c:spPr>
          <c:invertIfNegative val="0"/>
          <c:dLbls>
            <c:dLbl>
              <c:idx val="0"/>
              <c:layout>
                <c:manualLayout>
                  <c:x val="0"/>
                  <c:y val="-4.83596188805090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D53-1A46-9E43-81227BAB690F}"/>
                </c:ext>
              </c:extLst>
            </c:dLbl>
            <c:dLbl>
              <c:idx val="1"/>
              <c:layout>
                <c:manualLayout>
                  <c:x val="2.2314565367835625E-17"/>
                  <c:y val="-4.51356442884751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D53-1A46-9E43-81227BAB690F}"/>
                </c:ext>
              </c:extLst>
            </c:dLbl>
            <c:dLbl>
              <c:idx val="2"/>
              <c:layout>
                <c:manualLayout>
                  <c:x val="0"/>
                  <c:y val="-5.4807568064576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D53-1A46-9E43-81227BAB690F}"/>
                </c:ext>
              </c:extLst>
            </c:dLbl>
            <c:dLbl>
              <c:idx val="3"/>
              <c:layout>
                <c:manualLayout>
                  <c:x val="0"/>
                  <c:y val="-5.4807568064576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D53-1A46-9E43-81227BAB690F}"/>
                </c:ext>
              </c:extLst>
            </c:dLbl>
            <c:dLbl>
              <c:idx val="4"/>
              <c:layout>
                <c:manualLayout>
                  <c:x val="0"/>
                  <c:y val="-6.447949184067879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D53-1A46-9E43-81227BAB690F}"/>
                </c:ext>
              </c:extLst>
            </c:dLbl>
            <c:dLbl>
              <c:idx val="5"/>
              <c:layout>
                <c:manualLayout>
                  <c:x val="-8.92582614713425E-17"/>
                  <c:y val="-0.11283911072118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D53-1A46-9E43-81227BAB690F}"/>
                </c:ext>
              </c:extLst>
            </c:dLbl>
            <c:dLbl>
              <c:idx val="6"/>
              <c:layout>
                <c:manualLayout>
                  <c:x val="2.4343443433744289E-3"/>
                  <c:y val="-0.154750780417629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D53-1A46-9E43-81227BAB690F}"/>
                </c:ext>
              </c:extLst>
            </c:dLbl>
            <c:dLbl>
              <c:idx val="7"/>
              <c:layout>
                <c:manualLayout>
                  <c:x val="-8.92582614713425E-17"/>
                  <c:y val="-0.2353501452184776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D53-1A46-9E43-81227BAB690F}"/>
                </c:ext>
              </c:extLst>
            </c:dLbl>
            <c:dLbl>
              <c:idx val="8"/>
              <c:layout>
                <c:manualLayout>
                  <c:x val="2.4343443433744289E-3"/>
                  <c:y val="-0.277261814914918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ED53-1A46-9E43-81227BAB690F}"/>
                </c:ext>
              </c:extLst>
            </c:dLbl>
            <c:dLbl>
              <c:idx val="9"/>
              <c:layout>
                <c:manualLayout>
                  <c:x val="1.2171721716870358E-3"/>
                  <c:y val="-0.3578611797157673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ED53-1A46-9E43-81227BAB690F}"/>
                </c:ext>
              </c:extLst>
            </c:dLbl>
            <c:spPr>
              <a:noFill/>
              <a:ln>
                <a:noFill/>
              </a:ln>
              <a:effectLst/>
            </c:spPr>
            <c:txPr>
              <a:bodyPr rot="0" spcFirstLastPara="1" vertOverflow="ellipsis" vert="horz" wrap="square" anchor="ctr" anchorCtr="1"/>
              <a:lstStyle/>
              <a:p>
                <a:pPr>
                  <a:defRPr sz="1790" b="0" i="0" u="none" strike="noStrike" kern="1200" baseline="0">
                    <a:solidFill>
                      <a:schemeClr val="tx1"/>
                    </a:solidFill>
                    <a:latin typeface="Yu Gothic Medium" panose="020B0400000000000000" pitchFamily="34" charset="-128"/>
                    <a:ea typeface="Yu Gothic Medium" panose="020B0400000000000000" pitchFamily="34"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Sheet1!$A$2:$A$11</c:f>
              <c:numCache>
                <c:formatCode>General</c:formatCode>
                <c:ptCount val="10"/>
                <c:pt idx="0">
                  <c:v>2009</c:v>
                </c:pt>
                <c:pt idx="1">
                  <c:v>2010</c:v>
                </c:pt>
                <c:pt idx="2">
                  <c:v>2011</c:v>
                </c:pt>
                <c:pt idx="3">
                  <c:v>2012</c:v>
                </c:pt>
                <c:pt idx="4">
                  <c:v>2013</c:v>
                </c:pt>
                <c:pt idx="5">
                  <c:v>2014</c:v>
                </c:pt>
                <c:pt idx="6">
                  <c:v>2015</c:v>
                </c:pt>
                <c:pt idx="7">
                  <c:v>2016</c:v>
                </c:pt>
                <c:pt idx="8">
                  <c:v>2017</c:v>
                </c:pt>
                <c:pt idx="9">
                  <c:v>2018</c:v>
                </c:pt>
              </c:numCache>
            </c:numRef>
          </c:cat>
          <c:val>
            <c:numRef>
              <c:f>Sheet1!$B$2:$B$11</c:f>
              <c:numCache>
                <c:formatCode>General</c:formatCode>
                <c:ptCount val="10"/>
                <c:pt idx="0">
                  <c:v>11</c:v>
                </c:pt>
                <c:pt idx="1">
                  <c:v>7</c:v>
                </c:pt>
                <c:pt idx="2">
                  <c:v>6</c:v>
                </c:pt>
                <c:pt idx="3">
                  <c:v>10</c:v>
                </c:pt>
                <c:pt idx="4">
                  <c:v>31</c:v>
                </c:pt>
                <c:pt idx="5">
                  <c:v>79</c:v>
                </c:pt>
                <c:pt idx="6">
                  <c:v>124</c:v>
                </c:pt>
                <c:pt idx="7">
                  <c:v>200</c:v>
                </c:pt>
                <c:pt idx="8">
                  <c:v>263</c:v>
                </c:pt>
                <c:pt idx="9">
                  <c:v>349</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列3</c:v>
                      </c:pt>
                    </c:strCache>
                  </c:strRef>
                </c15:tx>
              </c15:filteredSeriesTitle>
            </c:ext>
            <c:ext xmlns:c16="http://schemas.microsoft.com/office/drawing/2014/chart" uri="{C3380CC4-5D6E-409C-BE32-E72D297353CC}">
              <c16:uniqueId val="{0000000A-ED53-1A46-9E43-81227BAB690F}"/>
            </c:ext>
          </c:extLst>
        </c:ser>
        <c:dLbls>
          <c:showLegendKey val="0"/>
          <c:showVal val="1"/>
          <c:showCatName val="0"/>
          <c:showSerName val="0"/>
          <c:showPercent val="0"/>
          <c:showBubbleSize val="0"/>
        </c:dLbls>
        <c:gapWidth val="150"/>
        <c:overlap val="100"/>
        <c:axId val="1278535184"/>
        <c:axId val="1281412928"/>
      </c:barChart>
      <c:catAx>
        <c:axId val="1278535184"/>
        <c:scaling>
          <c:orientation val="minMax"/>
        </c:scaling>
        <c:delete val="0"/>
        <c:axPos val="b"/>
        <c:title>
          <c:tx>
            <c:rich>
              <a:bodyPr rot="0" spcFirstLastPara="1" vertOverflow="ellipsis" vert="horz" wrap="square" anchor="ctr" anchorCtr="1"/>
              <a:lstStyle/>
              <a:p>
                <a:pPr>
                  <a:defRPr sz="1670" b="0" i="0" u="none" strike="noStrike" kern="1200" baseline="0">
                    <a:solidFill>
                      <a:schemeClr val="tx1"/>
                    </a:solidFill>
                    <a:latin typeface="Yu Gothic Medium" panose="020B0400000000000000" pitchFamily="34" charset="-128"/>
                    <a:ea typeface="Yu Gothic Medium" panose="020B0400000000000000" pitchFamily="34" charset="-128"/>
                    <a:cs typeface="+mn-cs"/>
                  </a:defRPr>
                </a:pPr>
                <a:r>
                  <a:rPr lang="ja-JP" altLang="en-US" sz="1670" b="0" i="0" baseline="0" dirty="0">
                    <a:solidFill>
                      <a:schemeClr val="tx1"/>
                    </a:solidFill>
                    <a:latin typeface="Yu Gothic Medium" panose="020B0400000000000000" pitchFamily="34" charset="-128"/>
                    <a:ea typeface="Yu Gothic Medium" panose="020B0400000000000000" pitchFamily="34" charset="-128"/>
                  </a:rPr>
                  <a:t>億円</a:t>
                </a:r>
              </a:p>
            </c:rich>
          </c:tx>
          <c:layout>
            <c:manualLayout>
              <c:xMode val="edge"/>
              <c:yMode val="edge"/>
              <c:x val="1.0638349614370903E-4"/>
              <c:y val="1.3609298888409382E-4"/>
            </c:manualLayout>
          </c:layout>
          <c:overlay val="0"/>
          <c:spPr>
            <a:noFill/>
            <a:ln>
              <a:noFill/>
            </a:ln>
            <a:effectLst/>
          </c:spPr>
          <c:txPr>
            <a:bodyPr rot="0" spcFirstLastPara="1" vertOverflow="ellipsis" vert="horz" wrap="square" anchor="ctr" anchorCtr="1"/>
            <a:lstStyle/>
            <a:p>
              <a:pPr>
                <a:defRPr sz="1670" b="0" i="0" u="none" strike="noStrike" kern="1200" baseline="0">
                  <a:solidFill>
                    <a:schemeClr val="tx1"/>
                  </a:solidFill>
                  <a:latin typeface="Yu Gothic Medium" panose="020B0400000000000000" pitchFamily="34" charset="-128"/>
                  <a:ea typeface="Yu Gothic Medium" panose="020B0400000000000000" pitchFamily="34" charset="-128"/>
                  <a:cs typeface="+mn-cs"/>
                </a:defRPr>
              </a:pPr>
              <a:endParaRPr lang="ja-JP"/>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80" b="0" i="0" u="none" strike="noStrike" kern="1200" baseline="0">
                <a:solidFill>
                  <a:schemeClr val="tx1"/>
                </a:solidFill>
                <a:latin typeface="Yu Gothic Medium" panose="020B0400000000000000" pitchFamily="34" charset="-128"/>
                <a:ea typeface="Yu Gothic Medium" panose="020B0400000000000000" pitchFamily="34" charset="-128"/>
                <a:cs typeface="+mn-cs"/>
              </a:defRPr>
            </a:pPr>
            <a:endParaRPr lang="ja-JP"/>
          </a:p>
        </c:txPr>
        <c:crossAx val="1281412928"/>
        <c:crosses val="autoZero"/>
        <c:auto val="1"/>
        <c:lblAlgn val="ctr"/>
        <c:lblOffset val="100"/>
        <c:noMultiLvlLbl val="0"/>
      </c:catAx>
      <c:valAx>
        <c:axId val="1281412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70" b="0" i="0" u="none" strike="noStrike" kern="1200" baseline="0">
                <a:solidFill>
                  <a:schemeClr val="tx1"/>
                </a:solidFill>
                <a:latin typeface="Yu Gothic Medium" panose="020B0400000000000000" pitchFamily="34" charset="-128"/>
                <a:ea typeface="Yu Gothic Medium" panose="020B0400000000000000" pitchFamily="34" charset="-128"/>
                <a:cs typeface="+mn-cs"/>
              </a:defRPr>
            </a:pPr>
            <a:endParaRPr lang="ja-JP"/>
          </a:p>
        </c:txPr>
        <c:crossAx val="1278535184"/>
        <c:crosses val="autoZero"/>
        <c:crossBetween val="between"/>
      </c:valAx>
      <c:spPr>
        <a:noFill/>
        <a:ln>
          <a:noFill/>
        </a:ln>
        <a:effectLst/>
      </c:spPr>
    </c:plotArea>
    <c:plotVisOnly val="1"/>
    <c:dispBlanksAs val="gap"/>
    <c:showDLblsOverMax val="0"/>
  </c:chart>
  <c:spPr>
    <a:noFill/>
    <a:ln>
      <a:noFill/>
    </a:ln>
    <a:effectLst/>
  </c:spPr>
  <c:txPr>
    <a:bodyPr/>
    <a:lstStyle/>
    <a:p>
      <a:pPr>
        <a:defRPr sz="1790" baseline="0"/>
      </a:pPr>
      <a:endParaRPr lang="ja-JP"/>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737214025796638E-2"/>
          <c:y val="9.3771110928077731E-2"/>
          <c:w val="0.85632881183411469"/>
          <c:h val="0.70861250543638499"/>
        </c:manualLayout>
      </c:layout>
      <c:barChart>
        <c:barDir val="col"/>
        <c:grouping val="clustered"/>
        <c:varyColors val="0"/>
        <c:ser>
          <c:idx val="0"/>
          <c:order val="0"/>
          <c:tx>
            <c:strRef>
              <c:f>Sheet1!$B$1</c:f>
              <c:strCache>
                <c:ptCount val="1"/>
                <c:pt idx="0">
                  <c:v>レシピ数</c:v>
                </c:pt>
              </c:strCache>
            </c:strRef>
          </c:tx>
          <c:spPr>
            <a:solidFill>
              <a:schemeClr val="accent2"/>
            </a:solidFill>
            <a:ln>
              <a:noFill/>
            </a:ln>
            <a:effectLst/>
          </c:spPr>
          <c:invertIfNegative val="0"/>
          <c:dLbls>
            <c:dLbl>
              <c:idx val="0"/>
              <c:layout>
                <c:manualLayout>
                  <c:x val="-2.7078595240129202E-17"/>
                  <c:y val="0.1714405446812639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5A8-FA4D-9764-E1ABEE7A4733}"/>
                </c:ext>
              </c:extLst>
            </c:dLbl>
            <c:dLbl>
              <c:idx val="1"/>
              <c:layout>
                <c:manualLayout>
                  <c:x val="-5.4157190480258404E-17"/>
                  <c:y val="0.2012562915823533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65A8-FA4D-9764-E1ABEE7A4733}"/>
                </c:ext>
              </c:extLst>
            </c:dLbl>
            <c:dLbl>
              <c:idx val="2"/>
              <c:layout>
                <c:manualLayout>
                  <c:x val="0"/>
                  <c:y val="0.2335566840585336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5A8-FA4D-9764-E1ABEE7A4733}"/>
                </c:ext>
              </c:extLst>
            </c:dLbl>
            <c:dLbl>
              <c:idx val="3"/>
              <c:layout>
                <c:manualLayout>
                  <c:x val="0"/>
                  <c:y val="0.2658570765347137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5A8-FA4D-9764-E1ABEE7A4733}"/>
                </c:ext>
              </c:extLst>
            </c:dLbl>
            <c:dLbl>
              <c:idx val="4"/>
              <c:layout>
                <c:manualLayout>
                  <c:x val="0"/>
                  <c:y val="0.4124511654650698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65A8-FA4D-9764-E1ABEE7A4733}"/>
                </c:ext>
              </c:extLst>
            </c:dLbl>
            <c:dLbl>
              <c:idx val="5"/>
              <c:layout>
                <c:manualLayout>
                  <c:x val="0"/>
                  <c:y val="0.5267448619192459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65A8-FA4D-9764-E1ABEE7A4733}"/>
                </c:ext>
              </c:extLst>
            </c:dLbl>
            <c:dLbl>
              <c:idx val="6"/>
              <c:layout>
                <c:manualLayout>
                  <c:x val="1.4770313484201891E-3"/>
                  <c:y val="0.64600784952360346"/>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5A8-FA4D-9764-E1ABEE7A4733}"/>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Yu Gothic Medium" panose="020B0400000000000000" pitchFamily="34" charset="-128"/>
                    <a:ea typeface="Yu Gothic Medium" panose="020B0400000000000000" pitchFamily="34"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2013年</c:v>
                </c:pt>
                <c:pt idx="1">
                  <c:v>2014年</c:v>
                </c:pt>
                <c:pt idx="2">
                  <c:v>2015年</c:v>
                </c:pt>
                <c:pt idx="3">
                  <c:v>2016年</c:v>
                </c:pt>
                <c:pt idx="4">
                  <c:v>2017年</c:v>
                </c:pt>
                <c:pt idx="5">
                  <c:v>2018年</c:v>
                </c:pt>
                <c:pt idx="6">
                  <c:v>2019年</c:v>
                </c:pt>
              </c:strCache>
            </c:strRef>
          </c:cat>
          <c:val>
            <c:numRef>
              <c:f>Sheet1!$B$2:$B$8</c:f>
              <c:numCache>
                <c:formatCode>General</c:formatCode>
                <c:ptCount val="7"/>
                <c:pt idx="0">
                  <c:v>163</c:v>
                </c:pt>
                <c:pt idx="1">
                  <c:v>192</c:v>
                </c:pt>
                <c:pt idx="2">
                  <c:v>227</c:v>
                </c:pt>
                <c:pt idx="3">
                  <c:v>258</c:v>
                </c:pt>
                <c:pt idx="4">
                  <c:v>402</c:v>
                </c:pt>
                <c:pt idx="5">
                  <c:v>517</c:v>
                </c:pt>
                <c:pt idx="6">
                  <c:v>636</c:v>
                </c:pt>
              </c:numCache>
            </c:numRef>
          </c:val>
          <c:extLst>
            <c:ext xmlns:c16="http://schemas.microsoft.com/office/drawing/2014/chart" uri="{C3380CC4-5D6E-409C-BE32-E72D297353CC}">
              <c16:uniqueId val="{00000007-65A8-FA4D-9764-E1ABEE7A4733}"/>
            </c:ext>
          </c:extLst>
        </c:ser>
        <c:dLbls>
          <c:showLegendKey val="0"/>
          <c:showVal val="1"/>
          <c:showCatName val="0"/>
          <c:showSerName val="0"/>
          <c:showPercent val="0"/>
          <c:showBubbleSize val="0"/>
        </c:dLbls>
        <c:gapWidth val="219"/>
        <c:axId val="581961808"/>
        <c:axId val="581953280"/>
      </c:barChart>
      <c:lineChart>
        <c:grouping val="standard"/>
        <c:varyColors val="0"/>
        <c:ser>
          <c:idx val="1"/>
          <c:order val="1"/>
          <c:tx>
            <c:strRef>
              <c:f>Sheet1!$C$1</c:f>
              <c:strCache>
                <c:ptCount val="1"/>
                <c:pt idx="0">
                  <c:v>消費者数</c:v>
                </c:pt>
              </c:strCache>
            </c:strRef>
          </c:tx>
          <c:spPr>
            <a:ln w="47625" cap="rnd">
              <a:solidFill>
                <a:srgbClr val="FF0000"/>
              </a:solidFill>
              <a:round/>
              <a:tailEnd type="none"/>
            </a:ln>
            <a:effectLst/>
          </c:spPr>
          <c:marker>
            <c:symbol val="circle"/>
            <c:size val="5"/>
            <c:spPr>
              <a:solidFill>
                <a:schemeClr val="accent2"/>
              </a:solidFill>
              <a:ln w="9525">
                <a:solidFill>
                  <a:schemeClr val="accent2"/>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Yu Gothic Medium" panose="020B0400000000000000" pitchFamily="34" charset="-128"/>
                    <a:ea typeface="Yu Gothic Medium" panose="020B0400000000000000" pitchFamily="34" charset="-128"/>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2013年</c:v>
                </c:pt>
                <c:pt idx="1">
                  <c:v>2014年</c:v>
                </c:pt>
                <c:pt idx="2">
                  <c:v>2015年</c:v>
                </c:pt>
                <c:pt idx="3">
                  <c:v>2016年</c:v>
                </c:pt>
                <c:pt idx="4">
                  <c:v>2017年</c:v>
                </c:pt>
                <c:pt idx="5">
                  <c:v>2018年</c:v>
                </c:pt>
                <c:pt idx="6">
                  <c:v>2019年</c:v>
                </c:pt>
              </c:strCache>
            </c:strRef>
          </c:cat>
          <c:val>
            <c:numRef>
              <c:f>Sheet1!$C$2:$C$8</c:f>
              <c:numCache>
                <c:formatCode>General</c:formatCode>
                <c:ptCount val="7"/>
                <c:pt idx="0">
                  <c:v>4134</c:v>
                </c:pt>
                <c:pt idx="1">
                  <c:v>5042</c:v>
                </c:pt>
                <c:pt idx="2">
                  <c:v>5755</c:v>
                </c:pt>
                <c:pt idx="3">
                  <c:v>6416</c:v>
                </c:pt>
                <c:pt idx="4">
                  <c:v>5665</c:v>
                </c:pt>
                <c:pt idx="5">
                  <c:v>5462</c:v>
                </c:pt>
                <c:pt idx="6">
                  <c:v>5483</c:v>
                </c:pt>
              </c:numCache>
            </c:numRef>
          </c:val>
          <c:smooth val="0"/>
          <c:extLst>
            <c:ext xmlns:c16="http://schemas.microsoft.com/office/drawing/2014/chart" uri="{C3380CC4-5D6E-409C-BE32-E72D297353CC}">
              <c16:uniqueId val="{00000008-65A8-FA4D-9764-E1ABEE7A4733}"/>
            </c:ext>
          </c:extLst>
        </c:ser>
        <c:dLbls>
          <c:showLegendKey val="0"/>
          <c:showVal val="1"/>
          <c:showCatName val="0"/>
          <c:showSerName val="0"/>
          <c:showPercent val="0"/>
          <c:showBubbleSize val="0"/>
        </c:dLbls>
        <c:marker val="1"/>
        <c:smooth val="0"/>
        <c:axId val="347382248"/>
        <c:axId val="347368144"/>
      </c:lineChart>
      <c:valAx>
        <c:axId val="581953280"/>
        <c:scaling>
          <c:orientation val="minMax"/>
          <c:max val="700"/>
          <c:min val="0"/>
        </c:scaling>
        <c:delete val="0"/>
        <c:axPos val="r"/>
        <c:majorGridlines>
          <c:spPr>
            <a:ln w="9525" cap="flat" cmpd="sng" algn="ctr">
              <a:solidFill>
                <a:schemeClr val="tx1">
                  <a:lumMod val="15000"/>
                  <a:lumOff val="85000"/>
                </a:schemeClr>
              </a:solidFill>
              <a:round/>
            </a:ln>
            <a:effectLst/>
          </c:spPr>
        </c:majorGridlines>
        <c:title>
          <c:tx>
            <c:rich>
              <a:bodyPr rot="0" spcFirstLastPara="1" vertOverflow="ellipsis" vert="eaVert" wrap="square" anchor="ctr" anchorCtr="1"/>
              <a:lstStyle/>
              <a:p>
                <a:pPr>
                  <a:defRPr sz="1400" b="0" i="0" u="none" strike="noStrike" kern="1200" baseline="0">
                    <a:solidFill>
                      <a:schemeClr val="tx1">
                        <a:lumMod val="65000"/>
                        <a:lumOff val="35000"/>
                      </a:schemeClr>
                    </a:solidFill>
                    <a:latin typeface="Yu Gothic Medium" panose="020B0400000000000000" pitchFamily="34" charset="-128"/>
                    <a:ea typeface="Yu Gothic Medium" panose="020B0400000000000000" pitchFamily="34" charset="-128"/>
                    <a:cs typeface="+mn-cs"/>
                  </a:defRPr>
                </a:pPr>
                <a:r>
                  <a:rPr lang="ja-JP" altLang="en-US" sz="1400" b="0" i="0" dirty="0">
                    <a:latin typeface="Yu Gothic Medium" panose="020B0400000000000000" pitchFamily="34" charset="-128"/>
                    <a:ea typeface="Yu Gothic Medium" panose="020B0400000000000000" pitchFamily="34" charset="-128"/>
                  </a:rPr>
                  <a:t>万数</a:t>
                </a:r>
              </a:p>
            </c:rich>
          </c:tx>
          <c:layout>
            <c:manualLayout>
              <c:xMode val="edge"/>
              <c:yMode val="edge"/>
              <c:x val="0.95235096869996128"/>
              <c:y val="0.82894187879671077"/>
            </c:manualLayout>
          </c:layout>
          <c:overlay val="0"/>
          <c:spPr>
            <a:noFill/>
            <a:ln>
              <a:noFill/>
            </a:ln>
            <a:effectLst/>
          </c:spPr>
          <c:txPr>
            <a:bodyPr rot="0" spcFirstLastPara="1" vertOverflow="ellipsis" vert="eaVert" wrap="square" anchor="ctr" anchorCtr="1"/>
            <a:lstStyle/>
            <a:p>
              <a:pPr>
                <a:defRPr sz="1400" b="0" i="0" u="none" strike="noStrike" kern="1200" baseline="0">
                  <a:solidFill>
                    <a:schemeClr val="tx1">
                      <a:lumMod val="65000"/>
                      <a:lumOff val="35000"/>
                    </a:schemeClr>
                  </a:solidFill>
                  <a:latin typeface="Yu Gothic Medium" panose="020B0400000000000000" pitchFamily="34" charset="-128"/>
                  <a:ea typeface="Yu Gothic Medium" panose="020B0400000000000000" pitchFamily="34" charset="-128"/>
                  <a:cs typeface="+mn-cs"/>
                </a:defRPr>
              </a:pPr>
              <a:endParaRPr lang="ja-JP"/>
            </a:p>
          </c:txPr>
        </c:title>
        <c:numFmt formatCode="#,##0_);[Red]\(#,##0\)" sourceLinked="0"/>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Yu Gothic Medium" panose="020B0400000000000000" pitchFamily="34" charset="-128"/>
                <a:ea typeface="Yu Gothic Medium" panose="020B0400000000000000" pitchFamily="34" charset="-128"/>
                <a:cs typeface="+mn-cs"/>
              </a:defRPr>
            </a:pPr>
            <a:endParaRPr lang="ja-JP"/>
          </a:p>
        </c:txPr>
        <c:crossAx val="581961808"/>
        <c:crosses val="max"/>
        <c:crossBetween val="between"/>
        <c:majorUnit val="100"/>
      </c:valAx>
      <c:catAx>
        <c:axId val="5819618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Yu Gothic Medium" panose="020B0400000000000000" pitchFamily="34" charset="-128"/>
                <a:ea typeface="Yu Gothic Medium" panose="020B0400000000000000" pitchFamily="34" charset="-128"/>
                <a:cs typeface="+mn-cs"/>
              </a:defRPr>
            </a:pPr>
            <a:endParaRPr lang="ja-JP"/>
          </a:p>
        </c:txPr>
        <c:crossAx val="581953280"/>
        <c:crosses val="autoZero"/>
        <c:auto val="1"/>
        <c:lblAlgn val="ctr"/>
        <c:lblOffset val="100"/>
        <c:noMultiLvlLbl val="0"/>
      </c:catAx>
      <c:valAx>
        <c:axId val="34736814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Yu Gothic Medium" panose="020B0400000000000000" pitchFamily="34" charset="-128"/>
                <a:ea typeface="Yu Gothic Medium" panose="020B0400000000000000" pitchFamily="34" charset="-128"/>
                <a:cs typeface="+mn-cs"/>
              </a:defRPr>
            </a:pPr>
            <a:endParaRPr lang="ja-JP"/>
          </a:p>
        </c:txPr>
        <c:crossAx val="347382248"/>
        <c:crosses val="autoZero"/>
        <c:crossBetween val="between"/>
      </c:valAx>
      <c:catAx>
        <c:axId val="347382248"/>
        <c:scaling>
          <c:orientation val="minMax"/>
        </c:scaling>
        <c:delete val="1"/>
        <c:axPos val="b"/>
        <c:numFmt formatCode="General" sourceLinked="1"/>
        <c:majorTickMark val="out"/>
        <c:minorTickMark val="none"/>
        <c:tickLblPos val="nextTo"/>
        <c:crossAx val="347368144"/>
        <c:crosses val="autoZero"/>
        <c:auto val="1"/>
        <c:lblAlgn val="ctr"/>
        <c:lblOffset val="100"/>
        <c:noMultiLvlLbl val="0"/>
      </c:catAx>
      <c:spPr>
        <a:noFill/>
        <a:ln w="25400">
          <a:noFill/>
        </a:ln>
        <a:effectLst/>
      </c:spPr>
    </c:plotArea>
    <c:legend>
      <c:legendPos val="b"/>
      <c:legendEntry>
        <c:idx val="1"/>
        <c:txPr>
          <a:bodyPr rot="0" spcFirstLastPara="1" vertOverflow="ellipsis" vert="horz" wrap="square" anchor="ctr" anchorCtr="1"/>
          <a:lstStyle/>
          <a:p>
            <a:pPr>
              <a:defRPr sz="1600" b="0" i="0" u="none" strike="noStrike" kern="1200" baseline="0">
                <a:solidFill>
                  <a:schemeClr val="tx1">
                    <a:lumMod val="65000"/>
                    <a:lumOff val="35000"/>
                  </a:schemeClr>
                </a:solidFill>
                <a:latin typeface="Yu Gothic Medium" panose="020B0400000000000000" pitchFamily="34" charset="-128"/>
                <a:ea typeface="Yu Gothic Medium" panose="020B0400000000000000" pitchFamily="34" charset="-128"/>
                <a:cs typeface="+mn-cs"/>
              </a:defRPr>
            </a:pPr>
            <a:endParaRPr lang="ja-JP"/>
          </a:p>
        </c:txPr>
      </c:legendEntry>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Yu Gothic Medium" panose="020B0400000000000000" pitchFamily="34" charset="-128"/>
              <a:ea typeface="Yu Gothic Medium" panose="020B0400000000000000" pitchFamily="34" charset="-128"/>
              <a:cs typeface="+mn-cs"/>
            </a:defRPr>
          </a:pPr>
          <a:endParaRPr lang="ja-JP"/>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57064178830815615"/>
          <c:y val="2.2734022563409687E-2"/>
          <c:w val="0.27777921663274219"/>
          <c:h val="0.95906556850509317"/>
        </c:manualLayout>
      </c:layout>
      <c:barChart>
        <c:barDir val="bar"/>
        <c:grouping val="clustered"/>
        <c:varyColors val="0"/>
        <c:ser>
          <c:idx val="0"/>
          <c:order val="0"/>
          <c:tx>
            <c:strRef>
              <c:f>Sheet1!$B$1</c:f>
              <c:strCache>
                <c:ptCount val="1"/>
                <c:pt idx="0">
                  <c:v>無料プランのみの利用者</c:v>
                </c:pt>
              </c:strCache>
            </c:strRef>
          </c:tx>
          <c:spPr>
            <a:pattFill prst="narVert">
              <a:fgClr>
                <a:schemeClr val="accent1"/>
              </a:fgClr>
              <a:bgClr>
                <a:schemeClr val="accent1">
                  <a:lumMod val="20000"/>
                  <a:lumOff val="80000"/>
                </a:schemeClr>
              </a:bgClr>
            </a:pattFill>
            <a:ln>
              <a:noFill/>
            </a:ln>
            <a:effectLst>
              <a:innerShdw blurRad="114300">
                <a:schemeClr val="accent1"/>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5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Sheet1!$A$2:$A$13</c:f>
              <c:strCache>
                <c:ptCount val="12"/>
                <c:pt idx="0">
                  <c:v>特にない</c:v>
                </c:pt>
                <c:pt idx="1">
                  <c:v>その他</c:v>
                </c:pt>
                <c:pt idx="2">
                  <c:v>保有するスマートスピーカーに対応していない</c:v>
                </c:pt>
                <c:pt idx="3">
                  <c:v>音質が悪い</c:v>
                </c:pt>
                <c:pt idx="4">
                  <c:v>コストパフォーマンスが悪い</c:v>
                </c:pt>
                <c:pt idx="5">
                  <c:v>ラジオ型のために好きな曲から聞くことができない</c:v>
                </c:pt>
                <c:pt idx="6">
                  <c:v>視聴できる端末が限られている</c:v>
                </c:pt>
                <c:pt idx="7">
                  <c:v>おすすめのプレイリストが良くない</c:v>
                </c:pt>
                <c:pt idx="8">
                  <c:v>毎回パケット通信料がかかる</c:v>
                </c:pt>
                <c:pt idx="9">
                  <c:v>どの曲を聴けばよいか迷う</c:v>
                </c:pt>
                <c:pt idx="10">
                  <c:v>楽曲数が少ない</c:v>
                </c:pt>
                <c:pt idx="11">
                  <c:v>好きなアーティストの曲が配信されていない</c:v>
                </c:pt>
              </c:strCache>
            </c:strRef>
          </c:cat>
          <c:val>
            <c:numRef>
              <c:f>Sheet1!$B$2:$B$13</c:f>
              <c:numCache>
                <c:formatCode>General</c:formatCode>
                <c:ptCount val="12"/>
                <c:pt idx="0">
                  <c:v>28.1</c:v>
                </c:pt>
                <c:pt idx="1">
                  <c:v>8.5</c:v>
                </c:pt>
                <c:pt idx="2">
                  <c:v>1.9</c:v>
                </c:pt>
                <c:pt idx="3">
                  <c:v>4.2</c:v>
                </c:pt>
                <c:pt idx="4">
                  <c:v>7.4</c:v>
                </c:pt>
                <c:pt idx="5">
                  <c:v>6.4</c:v>
                </c:pt>
                <c:pt idx="6">
                  <c:v>5.6</c:v>
                </c:pt>
                <c:pt idx="7">
                  <c:v>6.4</c:v>
                </c:pt>
                <c:pt idx="8">
                  <c:v>13.5</c:v>
                </c:pt>
                <c:pt idx="9">
                  <c:v>9.5</c:v>
                </c:pt>
                <c:pt idx="10">
                  <c:v>13.5</c:v>
                </c:pt>
                <c:pt idx="11">
                  <c:v>30.2</c:v>
                </c:pt>
              </c:numCache>
            </c:numRef>
          </c:val>
          <c:extLst>
            <c:ext xmlns:c16="http://schemas.microsoft.com/office/drawing/2014/chart" uri="{C3380CC4-5D6E-409C-BE32-E72D297353CC}">
              <c16:uniqueId val="{00000000-32FA-7646-98A8-A49BDF9D5A6F}"/>
            </c:ext>
          </c:extLst>
        </c:ser>
        <c:ser>
          <c:idx val="1"/>
          <c:order val="1"/>
          <c:tx>
            <c:strRef>
              <c:f>Sheet1!$C$1</c:f>
              <c:strCache>
                <c:ptCount val="1"/>
                <c:pt idx="0">
                  <c:v>有料プラン利用者</c:v>
                </c:pt>
              </c:strCache>
            </c:strRef>
          </c:tx>
          <c:spPr>
            <a:pattFill prst="narVert">
              <a:fgClr>
                <a:schemeClr val="accent2"/>
              </a:fgClr>
              <a:bgClr>
                <a:schemeClr val="accent2">
                  <a:lumMod val="20000"/>
                  <a:lumOff val="80000"/>
                </a:schemeClr>
              </a:bgClr>
            </a:pattFill>
            <a:ln>
              <a:noFill/>
            </a:ln>
            <a:effectLst>
              <a:innerShdw blurRad="114300">
                <a:schemeClr val="accent2"/>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5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Sheet1!$A$2:$A$13</c:f>
              <c:strCache>
                <c:ptCount val="12"/>
                <c:pt idx="0">
                  <c:v>特にない</c:v>
                </c:pt>
                <c:pt idx="1">
                  <c:v>その他</c:v>
                </c:pt>
                <c:pt idx="2">
                  <c:v>保有するスマートスピーカーに対応していない</c:v>
                </c:pt>
                <c:pt idx="3">
                  <c:v>音質が悪い</c:v>
                </c:pt>
                <c:pt idx="4">
                  <c:v>コストパフォーマンスが悪い</c:v>
                </c:pt>
                <c:pt idx="5">
                  <c:v>ラジオ型のために好きな曲から聞くことができない</c:v>
                </c:pt>
                <c:pt idx="6">
                  <c:v>視聴できる端末が限られている</c:v>
                </c:pt>
                <c:pt idx="7">
                  <c:v>おすすめのプレイリストが良くない</c:v>
                </c:pt>
                <c:pt idx="8">
                  <c:v>毎回パケット通信料がかかる</c:v>
                </c:pt>
                <c:pt idx="9">
                  <c:v>どの曲を聴けばよいか迷う</c:v>
                </c:pt>
                <c:pt idx="10">
                  <c:v>楽曲数が少ない</c:v>
                </c:pt>
                <c:pt idx="11">
                  <c:v>好きなアーティストの曲が配信されていない</c:v>
                </c:pt>
              </c:strCache>
            </c:strRef>
          </c:cat>
          <c:val>
            <c:numRef>
              <c:f>Sheet1!$C$2:$C$13</c:f>
              <c:numCache>
                <c:formatCode>General</c:formatCode>
                <c:ptCount val="12"/>
                <c:pt idx="0">
                  <c:v>22.4</c:v>
                </c:pt>
                <c:pt idx="1">
                  <c:v>5.5</c:v>
                </c:pt>
                <c:pt idx="2">
                  <c:v>1.1000000000000001</c:v>
                </c:pt>
                <c:pt idx="3">
                  <c:v>3.8</c:v>
                </c:pt>
                <c:pt idx="4">
                  <c:v>3.5</c:v>
                </c:pt>
                <c:pt idx="5">
                  <c:v>4</c:v>
                </c:pt>
                <c:pt idx="6">
                  <c:v>5.9</c:v>
                </c:pt>
                <c:pt idx="7">
                  <c:v>6.2</c:v>
                </c:pt>
                <c:pt idx="8">
                  <c:v>9.1999999999999993</c:v>
                </c:pt>
                <c:pt idx="9">
                  <c:v>11.9</c:v>
                </c:pt>
                <c:pt idx="10">
                  <c:v>26.1</c:v>
                </c:pt>
                <c:pt idx="11">
                  <c:v>43.6</c:v>
                </c:pt>
              </c:numCache>
            </c:numRef>
          </c:val>
          <c:extLst>
            <c:ext xmlns:c16="http://schemas.microsoft.com/office/drawing/2014/chart" uri="{C3380CC4-5D6E-409C-BE32-E72D297353CC}">
              <c16:uniqueId val="{00000001-32FA-7646-98A8-A49BDF9D5A6F}"/>
            </c:ext>
          </c:extLst>
        </c:ser>
        <c:ser>
          <c:idx val="2"/>
          <c:order val="2"/>
          <c:tx>
            <c:strRef>
              <c:f>Sheet1!$D$1</c:f>
              <c:strCache>
                <c:ptCount val="1"/>
                <c:pt idx="0">
                  <c:v>全体</c:v>
                </c:pt>
              </c:strCache>
            </c:strRef>
          </c:tx>
          <c:spPr>
            <a:pattFill prst="narVert">
              <a:fgClr>
                <a:schemeClr val="accent3"/>
              </a:fgClr>
              <a:bgClr>
                <a:schemeClr val="accent3">
                  <a:lumMod val="20000"/>
                  <a:lumOff val="80000"/>
                </a:schemeClr>
              </a:bgClr>
            </a:pattFill>
            <a:ln>
              <a:noFill/>
            </a:ln>
            <a:effectLst>
              <a:innerShdw blurRad="114300">
                <a:schemeClr val="accent3"/>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5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Sheet1!$A$2:$A$13</c:f>
              <c:strCache>
                <c:ptCount val="12"/>
                <c:pt idx="0">
                  <c:v>特にない</c:v>
                </c:pt>
                <c:pt idx="1">
                  <c:v>その他</c:v>
                </c:pt>
                <c:pt idx="2">
                  <c:v>保有するスマートスピーカーに対応していない</c:v>
                </c:pt>
                <c:pt idx="3">
                  <c:v>音質が悪い</c:v>
                </c:pt>
                <c:pt idx="4">
                  <c:v>コストパフォーマンスが悪い</c:v>
                </c:pt>
                <c:pt idx="5">
                  <c:v>ラジオ型のために好きな曲から聞くことができない</c:v>
                </c:pt>
                <c:pt idx="6">
                  <c:v>視聴できる端末が限られている</c:v>
                </c:pt>
                <c:pt idx="7">
                  <c:v>おすすめのプレイリストが良くない</c:v>
                </c:pt>
                <c:pt idx="8">
                  <c:v>毎回パケット通信料がかかる</c:v>
                </c:pt>
                <c:pt idx="9">
                  <c:v>どの曲を聴けばよいか迷う</c:v>
                </c:pt>
                <c:pt idx="10">
                  <c:v>楽曲数が少ない</c:v>
                </c:pt>
                <c:pt idx="11">
                  <c:v>好きなアーティストの曲が配信されていない</c:v>
                </c:pt>
              </c:strCache>
            </c:strRef>
          </c:cat>
          <c:val>
            <c:numRef>
              <c:f>Sheet1!$D$2:$D$13</c:f>
              <c:numCache>
                <c:formatCode>General</c:formatCode>
                <c:ptCount val="12"/>
                <c:pt idx="0">
                  <c:v>24.1</c:v>
                </c:pt>
                <c:pt idx="1">
                  <c:v>6.4</c:v>
                </c:pt>
                <c:pt idx="2">
                  <c:v>1.3</c:v>
                </c:pt>
                <c:pt idx="3">
                  <c:v>3.9</c:v>
                </c:pt>
                <c:pt idx="4">
                  <c:v>4.5999999999999996</c:v>
                </c:pt>
                <c:pt idx="5">
                  <c:v>4.7</c:v>
                </c:pt>
                <c:pt idx="6">
                  <c:v>5.8</c:v>
                </c:pt>
                <c:pt idx="7">
                  <c:v>6.2</c:v>
                </c:pt>
                <c:pt idx="8">
                  <c:v>10.5</c:v>
                </c:pt>
                <c:pt idx="9">
                  <c:v>11.2</c:v>
                </c:pt>
                <c:pt idx="10">
                  <c:v>22.5</c:v>
                </c:pt>
                <c:pt idx="11">
                  <c:v>39.700000000000003</c:v>
                </c:pt>
              </c:numCache>
            </c:numRef>
          </c:val>
          <c:extLst>
            <c:ext xmlns:c16="http://schemas.microsoft.com/office/drawing/2014/chart" uri="{C3380CC4-5D6E-409C-BE32-E72D297353CC}">
              <c16:uniqueId val="{00000002-32FA-7646-98A8-A49BDF9D5A6F}"/>
            </c:ext>
          </c:extLst>
        </c:ser>
        <c:dLbls>
          <c:showLegendKey val="0"/>
          <c:showVal val="0"/>
          <c:showCatName val="0"/>
          <c:showSerName val="0"/>
          <c:showPercent val="0"/>
          <c:showBubbleSize val="0"/>
        </c:dLbls>
        <c:gapWidth val="227"/>
        <c:overlap val="-48"/>
        <c:axId val="478833712"/>
        <c:axId val="478836624"/>
      </c:barChart>
      <c:catAx>
        <c:axId val="478833712"/>
        <c:scaling>
          <c:orientation val="minMax"/>
        </c:scaling>
        <c:delete val="1"/>
        <c:axPos val="l"/>
        <c:numFmt formatCode="General" sourceLinked="1"/>
        <c:majorTickMark val="none"/>
        <c:minorTickMark val="none"/>
        <c:tickLblPos val="nextTo"/>
        <c:crossAx val="478836624"/>
        <c:crosses val="autoZero"/>
        <c:auto val="1"/>
        <c:lblAlgn val="ctr"/>
        <c:lblOffset val="100"/>
        <c:noMultiLvlLbl val="0"/>
      </c:catAx>
      <c:valAx>
        <c:axId val="478836624"/>
        <c:scaling>
          <c:orientation val="minMax"/>
        </c:scaling>
        <c:delete val="1"/>
        <c:axPos val="b"/>
        <c:numFmt formatCode="General" sourceLinked="1"/>
        <c:majorTickMark val="none"/>
        <c:minorTickMark val="none"/>
        <c:tickLblPos val="nextTo"/>
        <c:crossAx val="478833712"/>
        <c:crosses val="autoZero"/>
        <c:crossBetween val="between"/>
      </c:valAx>
      <c:spPr>
        <a:noFill/>
        <a:ln>
          <a:noFill/>
        </a:ln>
        <a:effectLst/>
      </c:spPr>
    </c:plotArea>
    <c:legend>
      <c:legendPos val="r"/>
      <c:layout>
        <c:manualLayout>
          <c:xMode val="edge"/>
          <c:yMode val="edge"/>
          <c:x val="0.63715263852887949"/>
          <c:y val="0.39682181332576583"/>
          <c:w val="0.26759760240856967"/>
          <c:h val="0.1897805181656981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7">
  <cs:axisTitle>
    <cs:lnRef idx="0"/>
    <cs:fillRef idx="0"/>
    <cs:effectRef idx="0"/>
    <cs:fontRef idx="minor">
      <a:schemeClr val="tx1">
        <a:lumMod val="65000"/>
        <a:lumOff val="35000"/>
      </a:schemeClr>
    </cs:fontRef>
    <cs:defRPr sz="1197"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Vert">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drawing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drawings/drawing1.xml><?xml version="1.0" encoding="utf-8"?>
<c:userShapes xmlns:c="http://schemas.openxmlformats.org/drawingml/2006/chart">
  <cdr:relSizeAnchor xmlns:cdr="http://schemas.openxmlformats.org/drawingml/2006/chartDrawing">
    <cdr:from>
      <cdr:x>0.40941</cdr:x>
      <cdr:y>0.35306</cdr:y>
    </cdr:from>
    <cdr:to>
      <cdr:x>0.92838</cdr:x>
      <cdr:y>0.47384</cdr:y>
    </cdr:to>
    <cdr:sp macro="" textlink="">
      <cdr:nvSpPr>
        <cdr:cNvPr id="2" name="下矢印 1">
          <a:extLst xmlns:a="http://schemas.openxmlformats.org/drawingml/2006/main">
            <a:ext uri="{FF2B5EF4-FFF2-40B4-BE49-F238E27FC236}">
              <a16:creationId xmlns:a16="http://schemas.microsoft.com/office/drawing/2014/main" id="{46A6CE77-CF00-3D49-9553-216B6AF05823}"/>
            </a:ext>
          </a:extLst>
        </cdr:cNvPr>
        <cdr:cNvSpPr/>
      </cdr:nvSpPr>
      <cdr:spPr>
        <a:xfrm xmlns:a="http://schemas.openxmlformats.org/drawingml/2006/main" rot="14902916">
          <a:off x="7322077" y="-1275502"/>
          <a:ext cx="484632" cy="5868900"/>
        </a:xfrm>
        <a:prstGeom xmlns:a="http://schemas.openxmlformats.org/drawingml/2006/main" prst="downArrow">
          <a:avLst/>
        </a:prstGeom>
        <a:solidFill xmlns:a="http://schemas.openxmlformats.org/drawingml/2006/main">
          <a:srgbClr val="FF0000"/>
        </a:solidFill>
        <a:ln xmlns:a="http://schemas.openxmlformats.org/drawingml/2006/main">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solidFill>
              <a:srgbClr val="FF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0.20619</cdr:x>
      <cdr:y>0.03748</cdr:y>
    </cdr:from>
    <cdr:to>
      <cdr:x>0.57021</cdr:x>
      <cdr:y>0.97143</cdr:y>
    </cdr:to>
    <cdr:grpSp>
      <cdr:nvGrpSpPr>
        <cdr:cNvPr id="15" name="グループ化 14">
          <a:extLst xmlns:a="http://schemas.openxmlformats.org/drawingml/2006/main">
            <a:ext uri="{FF2B5EF4-FFF2-40B4-BE49-F238E27FC236}">
              <a16:creationId xmlns:a16="http://schemas.microsoft.com/office/drawing/2014/main" id="{110C17EA-4871-414E-84F4-E3B2DFCE9696}"/>
            </a:ext>
          </a:extLst>
        </cdr:cNvPr>
        <cdr:cNvGrpSpPr/>
      </cdr:nvGrpSpPr>
      <cdr:grpSpPr>
        <a:xfrm xmlns:a="http://schemas.openxmlformats.org/drawingml/2006/main">
          <a:off x="1663269" y="207061"/>
          <a:ext cx="2936433" cy="5159671"/>
          <a:chOff x="1619322" y="206144"/>
          <a:chExt cx="2858929" cy="4877373"/>
        </a:xfrm>
      </cdr:grpSpPr>
      <cdr:pic>
        <cdr:nvPicPr>
          <cdr:cNvPr id="8" name="chart">
            <a:extLst xmlns:a="http://schemas.openxmlformats.org/drawingml/2006/main">
              <a:ext uri="{FF2B5EF4-FFF2-40B4-BE49-F238E27FC236}">
                <a16:creationId xmlns:a16="http://schemas.microsoft.com/office/drawing/2014/main" id="{683204CA-A00D-794B-9C21-C31DB8442DA8}"/>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3263754" y="4309258"/>
            <a:ext cx="1146379" cy="774259"/>
          </a:xfrm>
          <a:prstGeom xmlns:a="http://schemas.openxmlformats.org/drawingml/2006/main" prst="rect">
            <a:avLst/>
          </a:prstGeom>
        </cdr:spPr>
      </cdr:pic>
      <cdr:pic>
        <cdr:nvPicPr>
          <cdr:cNvPr id="7" name="chart">
            <a:extLst xmlns:a="http://schemas.openxmlformats.org/drawingml/2006/main">
              <a:ext uri="{FF2B5EF4-FFF2-40B4-BE49-F238E27FC236}">
                <a16:creationId xmlns:a16="http://schemas.microsoft.com/office/drawing/2014/main" id="{51CE1354-BFCE-AD48-B394-8DC50F82DA90}"/>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1678808" y="3514111"/>
            <a:ext cx="2799443" cy="762066"/>
          </a:xfrm>
          <a:prstGeom xmlns:a="http://schemas.openxmlformats.org/drawingml/2006/main" prst="rect">
            <a:avLst/>
          </a:prstGeom>
        </cdr:spPr>
      </cdr:pic>
      <cdr:pic>
        <cdr:nvPicPr>
          <cdr:cNvPr id="9" name="chart">
            <a:extLst xmlns:a="http://schemas.openxmlformats.org/drawingml/2006/main">
              <a:ext uri="{FF2B5EF4-FFF2-40B4-BE49-F238E27FC236}">
                <a16:creationId xmlns:a16="http://schemas.microsoft.com/office/drawing/2014/main" id="{90BE1FC3-9CB7-D04E-A185-D3BFCC5FBD16}"/>
              </a:ext>
            </a:extLst>
          </cdr:cNvPr>
          <cdr:cNvPicPr>
            <a:picLocks xmlns:a="http://schemas.openxmlformats.org/drawingml/2006/main" noChangeAspect="1"/>
          </cdr:cNvPicPr>
        </cdr:nvPicPr>
        <cdr:blipFill rotWithShape="1">
          <a:blip xmlns:a="http://schemas.openxmlformats.org/drawingml/2006/main" xmlns:r="http://schemas.openxmlformats.org/officeDocument/2006/relationships" r:embed="rId3"/>
          <a:srcRect xmlns:a="http://schemas.openxmlformats.org/drawingml/2006/main" b="83450"/>
          <a:stretch xmlns:a="http://schemas.openxmlformats.org/drawingml/2006/main"/>
        </cdr:blipFill>
        <cdr:spPr>
          <a:xfrm xmlns:a="http://schemas.openxmlformats.org/drawingml/2006/main">
            <a:off x="1619322" y="206144"/>
            <a:ext cx="2778828" cy="760753"/>
          </a:xfrm>
          <a:prstGeom xmlns:a="http://schemas.openxmlformats.org/drawingml/2006/main" prst="rect">
            <a:avLst/>
          </a:prstGeom>
        </cdr:spPr>
      </cdr:pic>
      <cdr:pic>
        <cdr:nvPicPr>
          <cdr:cNvPr id="10" name="chart">
            <a:extLst xmlns:a="http://schemas.openxmlformats.org/drawingml/2006/main">
              <a:ext uri="{FF2B5EF4-FFF2-40B4-BE49-F238E27FC236}">
                <a16:creationId xmlns:a16="http://schemas.microsoft.com/office/drawing/2014/main" id="{E25BC92A-2864-A345-932B-8518EB3F96A6}"/>
              </a:ext>
            </a:extLst>
          </cdr:cNvPr>
          <cdr:cNvPicPr>
            <a:picLocks xmlns:a="http://schemas.openxmlformats.org/drawingml/2006/main" noChangeAspect="1"/>
          </cdr:cNvPicPr>
        </cdr:nvPicPr>
        <cdr:blipFill rotWithShape="1">
          <a:blip xmlns:a="http://schemas.openxmlformats.org/drawingml/2006/main" xmlns:r="http://schemas.openxmlformats.org/officeDocument/2006/relationships" r:embed="rId4"/>
          <a:srcRect xmlns:a="http://schemas.openxmlformats.org/drawingml/2006/main" l="32618"/>
          <a:stretch xmlns:a="http://schemas.openxmlformats.org/drawingml/2006/main"/>
        </cdr:blipFill>
        <cdr:spPr>
          <a:xfrm xmlns:a="http://schemas.openxmlformats.org/drawingml/2006/main">
            <a:off x="2487915" y="977735"/>
            <a:ext cx="1890572" cy="890093"/>
          </a:xfrm>
          <a:prstGeom xmlns:a="http://schemas.openxmlformats.org/drawingml/2006/main" prst="rect">
            <a:avLst/>
          </a:prstGeom>
        </cdr:spPr>
      </cdr:pic>
      <cdr:pic>
        <cdr:nvPicPr>
          <cdr:cNvPr id="11" name="chart">
            <a:extLst xmlns:a="http://schemas.openxmlformats.org/drawingml/2006/main">
              <a:ext uri="{FF2B5EF4-FFF2-40B4-BE49-F238E27FC236}">
                <a16:creationId xmlns:a16="http://schemas.microsoft.com/office/drawing/2014/main" id="{33E21986-59C7-5D4A-B503-852F1D2A9DF1}"/>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5"/>
          <a:stretch xmlns:a="http://schemas.openxmlformats.org/drawingml/2006/main">
            <a:fillRect/>
          </a:stretch>
        </cdr:blipFill>
        <cdr:spPr>
          <a:xfrm xmlns:a="http://schemas.openxmlformats.org/drawingml/2006/main">
            <a:off x="2220961" y="1829697"/>
            <a:ext cx="2185085" cy="804742"/>
          </a:xfrm>
          <a:prstGeom xmlns:a="http://schemas.openxmlformats.org/drawingml/2006/main" prst="rect">
            <a:avLst/>
          </a:prstGeom>
        </cdr:spPr>
      </cdr:pic>
      <cdr:pic>
        <cdr:nvPicPr>
          <cdr:cNvPr id="12" name="chart">
            <a:extLst xmlns:a="http://schemas.openxmlformats.org/drawingml/2006/main">
              <a:ext uri="{FF2B5EF4-FFF2-40B4-BE49-F238E27FC236}">
                <a16:creationId xmlns:a16="http://schemas.microsoft.com/office/drawing/2014/main" id="{11FC208D-FB8A-F24F-8EF9-71D5A5059418}"/>
              </a:ext>
            </a:extLst>
          </cdr:cNvPr>
          <cdr:cNvPicPr>
            <a:picLocks xmlns:a="http://schemas.openxmlformats.org/drawingml/2006/main" noChangeAspect="1"/>
          </cdr:cNvPicPr>
        </cdr:nvPicPr>
        <cdr:blipFill rotWithShape="1">
          <a:blip xmlns:a="http://schemas.openxmlformats.org/drawingml/2006/main" xmlns:r="http://schemas.openxmlformats.org/officeDocument/2006/relationships" r:embed="rId6"/>
          <a:srcRect xmlns:a="http://schemas.openxmlformats.org/drawingml/2006/main" b="65612"/>
          <a:stretch xmlns:a="http://schemas.openxmlformats.org/drawingml/2006/main"/>
        </cdr:blipFill>
        <cdr:spPr>
          <a:xfrm xmlns:a="http://schemas.openxmlformats.org/drawingml/2006/main">
            <a:off x="1640433" y="2651975"/>
            <a:ext cx="2799443" cy="807137"/>
          </a:xfrm>
          <a:prstGeom xmlns:a="http://schemas.openxmlformats.org/drawingml/2006/main" prst="rect">
            <a:avLst/>
          </a:prstGeom>
        </cdr:spPr>
      </cdr:pic>
    </cdr:grp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36830B-2CC6-664D-97D2-505F8B5E4925}" type="datetimeFigureOut">
              <a:rPr kumimoji="1" lang="ja-JP" altLang="en-US" smtClean="0"/>
              <a:t>2019/12/19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35CEB9-D335-7C49-B460-4544A05923E5}" type="slidenum">
              <a:rPr kumimoji="1" lang="ja-JP" altLang="en-US" smtClean="0"/>
              <a:t>‹#›</a:t>
            </a:fld>
            <a:endParaRPr kumimoji="1" lang="ja-JP" altLang="en-US"/>
          </a:p>
        </p:txBody>
      </p:sp>
    </p:spTree>
    <p:extLst>
      <p:ext uri="{BB962C8B-B14F-4D97-AF65-F5344CB8AC3E}">
        <p14:creationId xmlns:p14="http://schemas.microsoft.com/office/powerpoint/2010/main" val="109924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b="1"/>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D9B705E-CFE6-B04C-9329-DE79243D3088}"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0731931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1</a:t>
            </a:r>
            <a:r>
              <a:rPr kumimoji="1" lang="ja-JP" altLang="en-US"/>
              <a:t>位</a:t>
            </a:r>
            <a:r>
              <a:rPr kumimoji="1" lang="en-US" altLang="ja-JP" dirty="0"/>
              <a:t>2</a:t>
            </a:r>
            <a:r>
              <a:rPr kumimoji="1" lang="ja-JP" altLang="en-US"/>
              <a:t>位はネットワーク効果が高まっている為、解消できる予定だけども、</a:t>
            </a:r>
            <a:r>
              <a:rPr kumimoji="1" lang="en-US" altLang="ja-JP" dirty="0"/>
              <a:t>3</a:t>
            </a:r>
            <a:r>
              <a:rPr kumimoji="1" lang="ja-JP" altLang="en-US"/>
              <a:t>位に関して解消はできない。</a:t>
            </a: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5A81DE0-4F97-2146-8F03-EF2456F67C0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468470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166BD86-BECD-0F47-8610-3867F37647FA}"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611888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聴ける曲数の多さ</a:t>
            </a: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5A81DE0-4F97-2146-8F03-EF2456F67C0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4262878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聴ける曲数の多さ</a:t>
            </a: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5A81DE0-4F97-2146-8F03-EF2456F67C0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234771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聴ける曲数の多さ</a:t>
            </a: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5A81DE0-4F97-2146-8F03-EF2456F67C0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813418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5A81DE0-4F97-2146-8F03-EF2456F67C0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8323563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D9B705E-CFE6-B04C-9329-DE79243D3088}"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146851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利用者数は増加傾向であったが</a:t>
            </a:r>
            <a:r>
              <a:rPr kumimoji="1" lang="en-US" altLang="ja-JP" dirty="0"/>
              <a:t>2016</a:t>
            </a:r>
            <a:r>
              <a:rPr kumimoji="1" lang="ja-JP" altLang="en-US"/>
              <a:t>年を境に３年間で約</a:t>
            </a:r>
            <a:r>
              <a:rPr kumimoji="1" lang="en-US" altLang="ja-JP" dirty="0"/>
              <a:t>1000</a:t>
            </a:r>
            <a:r>
              <a:rPr kumimoji="1" lang="ja-JP" altLang="en-US"/>
              <a:t>万人減少</a:t>
            </a:r>
            <a:endParaRPr kumimoji="1" lang="en-US" altLang="ja-JP" dirty="0"/>
          </a:p>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5A81DE0-4F97-2146-8F03-EF2456F67C00}"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4271033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ではなぜ減少しているでしょうか</a:t>
            </a: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D9B705E-CFE6-B04C-9329-DE79243D3088}"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703534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ですが私たちは原因</a:t>
            </a:r>
          </a:p>
        </p:txBody>
      </p:sp>
      <p:sp>
        <p:nvSpPr>
          <p:cNvPr id="4" name="スライド番号プレースホルダー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D9B705E-CFE6-B04C-9329-DE79243D3088}"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1446774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6F8BBC5-721D-844D-AB58-300C96A15C69}" type="datetime1">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3358864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8745A88-6F63-0B49-A45A-113B8E473EC4}" type="datetime1">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1417346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CC55B22-5A14-D340-A1B1-09D8E1A934C0}" type="datetime1">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2670898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8200" y="75195"/>
            <a:ext cx="10515600" cy="1325563"/>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BEECA88-79F3-7247-90C1-93EDB63121A0}" type="datetime1">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23896002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3BB0913-A07C-364C-927B-CCB59CCDD50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781F7FE-C13B-BB48-83A8-299D23979F12}"/>
              </a:ext>
            </a:extLst>
          </p:cNvPr>
          <p:cNvSpPr>
            <a:spLocks noGrp="1"/>
          </p:cNvSpPr>
          <p:nvPr>
            <p:ph type="dt" sz="half" idx="10"/>
          </p:nvPr>
        </p:nvSpPr>
        <p:spPr/>
        <p:txBody>
          <a:bodyPr/>
          <a:lstStyle/>
          <a:p>
            <a:fld id="{B09A3A28-2144-564F-9D13-A838B29BCDBE}" type="datetime1">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0CE64551-769B-C14A-AF7B-4C5CD1FC43DB}"/>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7CF7E07-5832-4144-A031-F4BA4364B9C1}"/>
              </a:ext>
            </a:extLst>
          </p:cNvPr>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32605037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4AB99E-9D39-EA42-891D-CC2D54EECB6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1EB01A97-C9D2-B54F-AEFA-D1FBEE2AB122}"/>
              </a:ext>
            </a:extLst>
          </p:cNvPr>
          <p:cNvSpPr>
            <a:spLocks noGrp="1"/>
          </p:cNvSpPr>
          <p:nvPr>
            <p:ph type="dt" sz="half" idx="10"/>
          </p:nvPr>
        </p:nvSpPr>
        <p:spPr/>
        <p:txBody>
          <a:bodyPr/>
          <a:lstStyle/>
          <a:p>
            <a:fld id="{EBA50504-8104-D043-A4EB-332687913407}" type="datetime1">
              <a:rPr kumimoji="1" lang="ja-JP" altLang="en-US" smtClean="0"/>
              <a:t>2019/12/19</a:t>
            </a:fld>
            <a:endParaRPr kumimoji="1" lang="ja-JP" altLang="en-US"/>
          </a:p>
        </p:txBody>
      </p:sp>
      <p:sp>
        <p:nvSpPr>
          <p:cNvPr id="4" name="フッター プレースホルダー 3">
            <a:extLst>
              <a:ext uri="{FF2B5EF4-FFF2-40B4-BE49-F238E27FC236}">
                <a16:creationId xmlns:a16="http://schemas.microsoft.com/office/drawing/2014/main" id="{54B3A7EC-085D-A041-BD48-33818D8F263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E74F122-48C3-174D-AED1-B799B76492A8}"/>
              </a:ext>
            </a:extLst>
          </p:cNvPr>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1227268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451D820-4BE4-C048-BF90-C81101766CC9}" type="datetime1">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1533779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8AE4B8E-B103-7D41-9B3C-FE18DD1818BB}" type="datetime1">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1722989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F2BCFC9-C751-5641-A661-62F0ACBA3611}" type="datetime1">
              <a:rPr kumimoji="1" lang="ja-JP" altLang="en-US" smtClean="0"/>
              <a:t>2019/12/19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4065026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0B3AD09-6DD3-7E44-8B4E-33E1B56D9B88}" type="datetime1">
              <a:rPr kumimoji="1" lang="ja-JP" altLang="en-US" smtClean="0"/>
              <a:t>2019/12/19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371194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838200" y="156100"/>
            <a:ext cx="10515600" cy="1325563"/>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E8D6917-D36A-E242-A0EC-EF6A7C1EB050}" type="datetime1">
              <a:rPr kumimoji="1" lang="ja-JP" altLang="en-US" smtClean="0"/>
              <a:t>2019/12/19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9449493" y="6521450"/>
            <a:ext cx="2743200" cy="365125"/>
          </a:xfrm>
        </p:spPr>
        <p:txBody>
          <a:bodyPr/>
          <a:lstStyle/>
          <a:p>
            <a:fld id="{69267837-0A9A-3649-9191-D13153605C7C}" type="slidenum">
              <a:rPr kumimoji="1" lang="ja-JP" altLang="en-US" smtClean="0"/>
              <a:t>‹#›</a:t>
            </a:fld>
            <a:endParaRPr kumimoji="1" lang="ja-JP" altLang="en-US"/>
          </a:p>
        </p:txBody>
      </p:sp>
      <p:cxnSp>
        <p:nvCxnSpPr>
          <p:cNvPr id="10" name="直線矢印コネクタ 9">
            <a:extLst>
              <a:ext uri="{FF2B5EF4-FFF2-40B4-BE49-F238E27FC236}">
                <a16:creationId xmlns:a16="http://schemas.microsoft.com/office/drawing/2014/main" id="{DC305556-DAFA-CC49-995C-9A5820FCC109}"/>
              </a:ext>
            </a:extLst>
          </p:cNvPr>
          <p:cNvCxnSpPr>
            <a:cxnSpLocks/>
          </p:cNvCxnSpPr>
          <p:nvPr userDrawn="1"/>
        </p:nvCxnSpPr>
        <p:spPr>
          <a:xfrm>
            <a:off x="495300" y="1338498"/>
            <a:ext cx="11201400" cy="0"/>
          </a:xfrm>
          <a:prstGeom prst="straightConnector1">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731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0F2BB0-B60D-4A4A-BA56-EF69E0E470EA}" type="datetime1">
              <a:rPr kumimoji="1" lang="ja-JP" altLang="en-US" smtClean="0"/>
              <a:t>2019/12/19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2711214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17E23AF-F56A-2642-B79A-DB1208104491}" type="datetime1">
              <a:rPr kumimoji="1" lang="ja-JP" altLang="en-US" smtClean="0"/>
              <a:t>2019/12/19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1334111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555BA3A-29C2-C440-98E7-A7AAB0F52080}" type="datetime1">
              <a:rPr kumimoji="1" lang="ja-JP" altLang="en-US" smtClean="0"/>
              <a:t>2019/12/19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9267837-0A9A-3649-9191-D13153605C7C}" type="slidenum">
              <a:rPr kumimoji="1" lang="ja-JP" altLang="en-US" smtClean="0"/>
              <a:t>‹#›</a:t>
            </a:fld>
            <a:endParaRPr kumimoji="1" lang="ja-JP" altLang="en-US"/>
          </a:p>
        </p:txBody>
      </p:sp>
    </p:spTree>
    <p:extLst>
      <p:ext uri="{BB962C8B-B14F-4D97-AF65-F5344CB8AC3E}">
        <p14:creationId xmlns:p14="http://schemas.microsoft.com/office/powerpoint/2010/main" val="865218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111130"/>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E177AF-7489-F440-A0D8-5A935A0D69B4}" type="datetime1">
              <a:rPr kumimoji="1" lang="ja-JP" altLang="en-US" smtClean="0"/>
              <a:t>2019/12/19</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448800" y="6513746"/>
            <a:ext cx="2743200" cy="365125"/>
          </a:xfrm>
          <a:prstGeom prst="rect">
            <a:avLst/>
          </a:prstGeom>
        </p:spPr>
        <p:txBody>
          <a:bodyPr vert="horz" lIns="91440" tIns="45720" rIns="91440" bIns="45720" rtlCol="0" anchor="ctr"/>
          <a:lstStyle>
            <a:lvl1pPr algn="r">
              <a:defRPr sz="2400">
                <a:solidFill>
                  <a:schemeClr val="tx1">
                    <a:tint val="75000"/>
                  </a:schemeClr>
                </a:solidFill>
              </a:defRPr>
            </a:lvl1pPr>
          </a:lstStyle>
          <a:p>
            <a:fld id="{69267837-0A9A-3649-9191-D13153605C7C}" type="slidenum">
              <a:rPr kumimoji="1" lang="ja-JP" altLang="en-US" smtClean="0"/>
              <a:pPr/>
              <a:t>‹#›</a:t>
            </a:fld>
            <a:endParaRPr kumimoji="1" lang="ja-JP" altLang="en-US"/>
          </a:p>
        </p:txBody>
      </p:sp>
    </p:spTree>
    <p:extLst>
      <p:ext uri="{BB962C8B-B14F-4D97-AF65-F5344CB8AC3E}">
        <p14:creationId xmlns:p14="http://schemas.microsoft.com/office/powerpoint/2010/main" val="621786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400" rtl="0" eaLnBrk="1" latinLnBrk="0" hangingPunct="1">
        <a:lnSpc>
          <a:spcPct val="90000"/>
        </a:lnSpc>
        <a:spcBef>
          <a:spcPct val="0"/>
        </a:spcBef>
        <a:buNone/>
        <a:defRPr kumimoji="1" sz="3200" b="0" i="0" kern="1200">
          <a:solidFill>
            <a:schemeClr val="tx1"/>
          </a:solidFill>
          <a:latin typeface="Yu Gothic Medium" panose="020B0400000000000000" pitchFamily="34" charset="-128"/>
          <a:ea typeface="Yu Gothic Medium" panose="020B0400000000000000"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1.bp.blogspot.com/-CujLlXgFavA/W-0gjsKziEI/AAAAAAABQK8/H00Bf4QHkPgYSdGEJDh_PvNNh7_LQcN9QCLcBGAs/s800/figure_rpg_characters.png" TargetMode="Externa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hyperlink" Target="https://info.cookpad.com/ir/"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hyperlink" Target="https://robotstart.info/2018/04/02/impress-musicservice.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tmp"/><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hyperlink" Target="https://www.t-c.co.jp/hotpepper/" TargetMode="External"/><Relationship Id="rId7" Type="http://schemas.openxmlformats.org/officeDocument/2006/relationships/hyperlink" Target="https://xtrend.nikkei.com/atcl/trn/pickup/15/1003590/061400990/?i_cid=nbpnxr_index" TargetMode="External"/><Relationship Id="rId2" Type="http://schemas.openxmlformats.org/officeDocument/2006/relationships/hyperlink" Target="https://tokyo-indie-band.com/2017/06/apple-music-subscribers-27-million.html" TargetMode="External"/><Relationship Id="rId1" Type="http://schemas.openxmlformats.org/officeDocument/2006/relationships/slideLayout" Target="../slideLayouts/slideLayout6.xml"/><Relationship Id="rId6" Type="http://schemas.openxmlformats.org/officeDocument/2006/relationships/hyperlink" Target="http://komugi.jp/?p=400" TargetMode="External"/><Relationship Id="rId5" Type="http://schemas.openxmlformats.org/officeDocument/2006/relationships/hyperlink" Target="https://info.cookpad.com/ir/" TargetMode="External"/><Relationship Id="rId4" Type="http://schemas.openxmlformats.org/officeDocument/2006/relationships/hyperlink" Target="https://robotstart.info/2018/04/02/impress-musicservice.htm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A3B0F3-9C3F-E848-8EEC-0D7678199E6F}"/>
              </a:ext>
            </a:extLst>
          </p:cNvPr>
          <p:cNvSpPr>
            <a:spLocks noGrp="1"/>
          </p:cNvSpPr>
          <p:nvPr>
            <p:ph type="ctrTitle"/>
          </p:nvPr>
        </p:nvSpPr>
        <p:spPr>
          <a:xfrm>
            <a:off x="825304" y="2261376"/>
            <a:ext cx="10505305" cy="1564716"/>
          </a:xfrm>
        </p:spPr>
        <p:txBody>
          <a:bodyPr>
            <a:noAutofit/>
          </a:bodyPr>
          <a:lstStyle/>
          <a:p>
            <a:pPr algn="l"/>
            <a:r>
              <a:rPr kumimoji="1" lang="en-US" altLang="ja-JP" sz="6600" dirty="0"/>
              <a:t/>
            </a:r>
            <a:br>
              <a:rPr kumimoji="1" lang="en-US" altLang="ja-JP" sz="6600" dirty="0"/>
            </a:br>
            <a:r>
              <a:rPr kumimoji="1" lang="ja-JP" altLang="en-US" sz="6600" b="1">
                <a:latin typeface="Yu Gothic" panose="020B0400000000000000" pitchFamily="34" charset="-128"/>
                <a:ea typeface="Yu Gothic" panose="020B0400000000000000" pitchFamily="34" charset="-128"/>
              </a:rPr>
              <a:t>「</a:t>
            </a:r>
            <a:r>
              <a:rPr kumimoji="1" lang="en-US" altLang="ja-JP" sz="6600" b="1" dirty="0">
                <a:latin typeface="Yu Gothic" panose="020B0400000000000000" pitchFamily="34" charset="-128"/>
                <a:ea typeface="Yu Gothic" panose="020B0400000000000000" pitchFamily="34" charset="-128"/>
              </a:rPr>
              <a:t>5000</a:t>
            </a:r>
            <a:r>
              <a:rPr kumimoji="1" lang="ja-JP" altLang="en-US" sz="6600" b="1">
                <a:latin typeface="Yu Gothic" panose="020B0400000000000000" pitchFamily="34" charset="-128"/>
                <a:ea typeface="Yu Gothic" panose="020B0400000000000000" pitchFamily="34" charset="-128"/>
              </a:rPr>
              <a:t>万曲をポケットに」</a:t>
            </a:r>
          </a:p>
        </p:txBody>
      </p:sp>
      <p:sp>
        <p:nvSpPr>
          <p:cNvPr id="3" name="字幕 2">
            <a:extLst>
              <a:ext uri="{FF2B5EF4-FFF2-40B4-BE49-F238E27FC236}">
                <a16:creationId xmlns:a16="http://schemas.microsoft.com/office/drawing/2014/main" id="{F5AE31E7-985D-7643-8154-1C21FFB3FC0A}"/>
              </a:ext>
            </a:extLst>
          </p:cNvPr>
          <p:cNvSpPr>
            <a:spLocks noGrp="1"/>
          </p:cNvSpPr>
          <p:nvPr>
            <p:ph type="subTitle" idx="1"/>
          </p:nvPr>
        </p:nvSpPr>
        <p:spPr>
          <a:xfrm>
            <a:off x="1441469" y="3947050"/>
            <a:ext cx="9650681" cy="735870"/>
          </a:xfrm>
        </p:spPr>
        <p:txBody>
          <a:bodyPr>
            <a:normAutofit fontScale="92500" lnSpcReduction="10000"/>
          </a:bodyPr>
          <a:lstStyle/>
          <a:p>
            <a:r>
              <a:rPr lang="ja-JP" altLang="en-US" sz="2000">
                <a:latin typeface="Yu Gothic Medium" panose="020B0400000000000000" pitchFamily="34" charset="-128"/>
                <a:ea typeface="Yu Gothic Medium" panose="020B0400000000000000" pitchFamily="34" charset="-128"/>
              </a:rPr>
              <a:t>田嶋ゼミナール　</a:t>
            </a:r>
            <a:r>
              <a:rPr lang="en-US" altLang="ja-JP" sz="2000" dirty="0">
                <a:latin typeface="Yu Gothic Medium" panose="020B0400000000000000" pitchFamily="34" charset="-128"/>
                <a:ea typeface="Yu Gothic Medium" panose="020B0400000000000000" pitchFamily="34" charset="-128"/>
              </a:rPr>
              <a:t>A</a:t>
            </a:r>
            <a:r>
              <a:rPr lang="ja-JP" altLang="en-US" sz="2000">
                <a:latin typeface="Yu Gothic Medium" panose="020B0400000000000000" pitchFamily="34" charset="-128"/>
                <a:ea typeface="Yu Gothic Medium" panose="020B0400000000000000" pitchFamily="34" charset="-128"/>
              </a:rPr>
              <a:t>班</a:t>
            </a:r>
            <a:endParaRPr lang="en-US" altLang="ja-JP" sz="2000" dirty="0">
              <a:latin typeface="Yu Gothic Medium" panose="020B0400000000000000" pitchFamily="34" charset="-128"/>
              <a:ea typeface="Yu Gothic Medium" panose="020B0400000000000000" pitchFamily="34" charset="-128"/>
            </a:endParaRPr>
          </a:p>
          <a:p>
            <a:r>
              <a:rPr kumimoji="1" lang="ja-JP" altLang="en-US" sz="2000">
                <a:latin typeface="Yu Gothic Medium" panose="020B0400000000000000" pitchFamily="34" charset="-128"/>
                <a:ea typeface="Yu Gothic Medium" panose="020B0400000000000000" pitchFamily="34" charset="-128"/>
              </a:rPr>
              <a:t>於久田啓介　平良恵太</a:t>
            </a:r>
            <a:r>
              <a:rPr lang="ja-JP" altLang="en-US" sz="2000">
                <a:latin typeface="Yu Gothic Medium" panose="020B0400000000000000" pitchFamily="34" charset="-128"/>
                <a:ea typeface="Yu Gothic Medium" panose="020B0400000000000000" pitchFamily="34" charset="-128"/>
              </a:rPr>
              <a:t>　星純樹　横内亜海　吉沼杏香</a:t>
            </a:r>
            <a:endParaRPr kumimoji="1" lang="en-US" altLang="ja-JP" sz="2000" dirty="0">
              <a:latin typeface="Yu Gothic Medium" panose="020B0400000000000000" pitchFamily="34" charset="-128"/>
              <a:ea typeface="Yu Gothic Medium" panose="020B0400000000000000" pitchFamily="34" charset="-128"/>
            </a:endParaRPr>
          </a:p>
        </p:txBody>
      </p:sp>
      <p:sp>
        <p:nvSpPr>
          <p:cNvPr id="9" name="Freeform 14">
            <a:extLst>
              <a:ext uri="{FF2B5EF4-FFF2-40B4-BE49-F238E27FC236}">
                <a16:creationId xmlns:a16="http://schemas.microsoft.com/office/drawing/2014/main" id="{C66F2F30-5DC0-44A0-BFA6-E12F46ED16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5920619" cy="2130951"/>
          </a:xfrm>
          <a:custGeom>
            <a:avLst/>
            <a:gdLst>
              <a:gd name="connsiteX0" fmla="*/ 0 w 5920619"/>
              <a:gd name="connsiteY0" fmla="*/ 0 h 2130951"/>
              <a:gd name="connsiteX1" fmla="*/ 3191370 w 5920619"/>
              <a:gd name="connsiteY1" fmla="*/ 0 h 2130951"/>
              <a:gd name="connsiteX2" fmla="*/ 3346315 w 5920619"/>
              <a:gd name="connsiteY2" fmla="*/ 0 h 2130951"/>
              <a:gd name="connsiteX3" fmla="*/ 5920619 w 5920619"/>
              <a:gd name="connsiteY3" fmla="*/ 0 h 2130951"/>
              <a:gd name="connsiteX4" fmla="*/ 4936971 w 5920619"/>
              <a:gd name="connsiteY4" fmla="*/ 2130951 h 2130951"/>
              <a:gd name="connsiteX5" fmla="*/ 0 w 5920619"/>
              <a:gd name="connsiteY5" fmla="*/ 2130951 h 213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20619" h="2130951">
                <a:moveTo>
                  <a:pt x="0" y="0"/>
                </a:moveTo>
                <a:lnTo>
                  <a:pt x="3191370" y="0"/>
                </a:lnTo>
                <a:lnTo>
                  <a:pt x="3346315" y="0"/>
                </a:lnTo>
                <a:lnTo>
                  <a:pt x="5920619" y="0"/>
                </a:lnTo>
                <a:lnTo>
                  <a:pt x="4936971" y="2130951"/>
                </a:lnTo>
                <a:lnTo>
                  <a:pt x="0" y="2130951"/>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1" name="Freeform 21">
            <a:extLst>
              <a:ext uri="{FF2B5EF4-FFF2-40B4-BE49-F238E27FC236}">
                <a16:creationId xmlns:a16="http://schemas.microsoft.com/office/drawing/2014/main" id="{85872F57-7F42-4F97-8391-DDC8D0054C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97839" y="0"/>
            <a:ext cx="7094160" cy="2130952"/>
          </a:xfrm>
          <a:custGeom>
            <a:avLst/>
            <a:gdLst>
              <a:gd name="connsiteX0" fmla="*/ 4417853 w 7094160"/>
              <a:gd name="connsiteY0" fmla="*/ 0 h 2130952"/>
              <a:gd name="connsiteX1" fmla="*/ 7094160 w 7094160"/>
              <a:gd name="connsiteY1" fmla="*/ 0 h 2130952"/>
              <a:gd name="connsiteX2" fmla="*/ 7094160 w 7094160"/>
              <a:gd name="connsiteY2" fmla="*/ 2130552 h 2130952"/>
              <a:gd name="connsiteX3" fmla="*/ 5920619 w 7094160"/>
              <a:gd name="connsiteY3" fmla="*/ 2130552 h 2130952"/>
              <a:gd name="connsiteX4" fmla="*/ 5920619 w 7094160"/>
              <a:gd name="connsiteY4" fmla="*/ 2130952 h 2130952"/>
              <a:gd name="connsiteX5" fmla="*/ 2729249 w 7094160"/>
              <a:gd name="connsiteY5" fmla="*/ 2130952 h 2130952"/>
              <a:gd name="connsiteX6" fmla="*/ 2574304 w 7094160"/>
              <a:gd name="connsiteY6" fmla="*/ 2130952 h 2130952"/>
              <a:gd name="connsiteX7" fmla="*/ 0 w 7094160"/>
              <a:gd name="connsiteY7" fmla="*/ 2130952 h 2130952"/>
              <a:gd name="connsiteX8" fmla="*/ 983648 w 7094160"/>
              <a:gd name="connsiteY8" fmla="*/ 1 h 2130952"/>
              <a:gd name="connsiteX9" fmla="*/ 4417853 w 7094160"/>
              <a:gd name="connsiteY9" fmla="*/ 1 h 2130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94160" h="2130952">
                <a:moveTo>
                  <a:pt x="4417853" y="0"/>
                </a:moveTo>
                <a:lnTo>
                  <a:pt x="7094160" y="0"/>
                </a:lnTo>
                <a:lnTo>
                  <a:pt x="7094160" y="2130552"/>
                </a:lnTo>
                <a:lnTo>
                  <a:pt x="5920619" y="2130552"/>
                </a:lnTo>
                <a:lnTo>
                  <a:pt x="5920619" y="2130952"/>
                </a:lnTo>
                <a:lnTo>
                  <a:pt x="2729249" y="2130952"/>
                </a:lnTo>
                <a:lnTo>
                  <a:pt x="2574304" y="2130952"/>
                </a:lnTo>
                <a:lnTo>
                  <a:pt x="0" y="2130952"/>
                </a:lnTo>
                <a:lnTo>
                  <a:pt x="983648" y="1"/>
                </a:lnTo>
                <a:lnTo>
                  <a:pt x="4417853" y="1"/>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useBgFill="1">
        <p:nvSpPr>
          <p:cNvPr id="13" name="Freeform: Shape 12">
            <a:extLst>
              <a:ext uri="{FF2B5EF4-FFF2-40B4-BE49-F238E27FC236}">
                <a16:creationId xmlns:a16="http://schemas.microsoft.com/office/drawing/2014/main" id="{04DC2037-48A0-4F22-B9D4-8EAEBC780AB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49721" y="4682920"/>
            <a:ext cx="4522796" cy="2175080"/>
          </a:xfrm>
          <a:custGeom>
            <a:avLst/>
            <a:gdLst>
              <a:gd name="connsiteX0" fmla="*/ 3515449 w 4522796"/>
              <a:gd name="connsiteY0" fmla="*/ 0 h 2175080"/>
              <a:gd name="connsiteX1" fmla="*/ 0 w 4522796"/>
              <a:gd name="connsiteY1" fmla="*/ 0 h 2175080"/>
              <a:gd name="connsiteX2" fmla="*/ 0 w 4522796"/>
              <a:gd name="connsiteY2" fmla="*/ 2175080 h 2175080"/>
              <a:gd name="connsiteX3" fmla="*/ 4522796 w 4522796"/>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4522796" h="2175080">
                <a:moveTo>
                  <a:pt x="3515449" y="0"/>
                </a:moveTo>
                <a:lnTo>
                  <a:pt x="0" y="0"/>
                </a:lnTo>
                <a:lnTo>
                  <a:pt x="0" y="2175080"/>
                </a:lnTo>
                <a:lnTo>
                  <a:pt x="4522796" y="217508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5" name="Freeform 22">
            <a:extLst>
              <a:ext uri="{FF2B5EF4-FFF2-40B4-BE49-F238E27FC236}">
                <a16:creationId xmlns:a16="http://schemas.microsoft.com/office/drawing/2014/main" id="{0006CBFD-ADA0-43D1-9332-9C34CA1C76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4682920"/>
            <a:ext cx="5925190" cy="2175080"/>
          </a:xfrm>
          <a:custGeom>
            <a:avLst/>
            <a:gdLst>
              <a:gd name="connsiteX0" fmla="*/ 1007347 w 5925190"/>
              <a:gd name="connsiteY0" fmla="*/ 0 h 2175080"/>
              <a:gd name="connsiteX1" fmla="*/ 5925190 w 5925190"/>
              <a:gd name="connsiteY1" fmla="*/ 0 h 2175080"/>
              <a:gd name="connsiteX2" fmla="*/ 5925190 w 5925190"/>
              <a:gd name="connsiteY2" fmla="*/ 2175080 h 2175080"/>
              <a:gd name="connsiteX3" fmla="*/ 0 w 5925190"/>
              <a:gd name="connsiteY3" fmla="*/ 2175080 h 2175080"/>
            </a:gdLst>
            <a:ahLst/>
            <a:cxnLst>
              <a:cxn ang="0">
                <a:pos x="connsiteX0" y="connsiteY0"/>
              </a:cxn>
              <a:cxn ang="0">
                <a:pos x="connsiteX1" y="connsiteY1"/>
              </a:cxn>
              <a:cxn ang="0">
                <a:pos x="connsiteX2" y="connsiteY2"/>
              </a:cxn>
              <a:cxn ang="0">
                <a:pos x="connsiteX3" y="connsiteY3"/>
              </a:cxn>
            </a:cxnLst>
            <a:rect l="l" t="t" r="r" b="b"/>
            <a:pathLst>
              <a:path w="5925190" h="2175080">
                <a:moveTo>
                  <a:pt x="1007347" y="0"/>
                </a:moveTo>
                <a:lnTo>
                  <a:pt x="5925190" y="0"/>
                </a:lnTo>
                <a:lnTo>
                  <a:pt x="5925190" y="2175080"/>
                </a:lnTo>
                <a:lnTo>
                  <a:pt x="0" y="2175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7" name="Freeform 25">
            <a:extLst>
              <a:ext uri="{FF2B5EF4-FFF2-40B4-BE49-F238E27FC236}">
                <a16:creationId xmlns:a16="http://schemas.microsoft.com/office/drawing/2014/main" id="{2B931666-F28F-45F3-A074-66D2272D580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2920"/>
            <a:ext cx="7114535" cy="2175080"/>
          </a:xfrm>
          <a:custGeom>
            <a:avLst/>
            <a:gdLst>
              <a:gd name="connsiteX0" fmla="*/ 0 w 7114535"/>
              <a:gd name="connsiteY0" fmla="*/ 0 h 2175080"/>
              <a:gd name="connsiteX1" fmla="*/ 1189345 w 7114535"/>
              <a:gd name="connsiteY1" fmla="*/ 0 h 2175080"/>
              <a:gd name="connsiteX2" fmla="*/ 7114535 w 7114535"/>
              <a:gd name="connsiteY2" fmla="*/ 0 h 2175080"/>
              <a:gd name="connsiteX3" fmla="*/ 6107188 w 7114535"/>
              <a:gd name="connsiteY3" fmla="*/ 2175080 h 2175080"/>
              <a:gd name="connsiteX4" fmla="*/ 1189345 w 7114535"/>
              <a:gd name="connsiteY4" fmla="*/ 2175080 h 2175080"/>
              <a:gd name="connsiteX5" fmla="*/ 0 w 7114535"/>
              <a:gd name="connsiteY5" fmla="*/ 2175080 h 2175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4535" h="2175080">
                <a:moveTo>
                  <a:pt x="0" y="0"/>
                </a:moveTo>
                <a:lnTo>
                  <a:pt x="1189345" y="0"/>
                </a:lnTo>
                <a:lnTo>
                  <a:pt x="7114535" y="0"/>
                </a:lnTo>
                <a:lnTo>
                  <a:pt x="6107188" y="2175080"/>
                </a:lnTo>
                <a:lnTo>
                  <a:pt x="1189345" y="2175080"/>
                </a:lnTo>
                <a:lnTo>
                  <a:pt x="0" y="2175080"/>
                </a:lnTo>
                <a:close/>
              </a:path>
            </a:pathLst>
          </a:custGeom>
          <a:solidFill>
            <a:srgbClr val="7F7F7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4" name="スライド番号プレースホルダー 3">
            <a:extLst>
              <a:ext uri="{FF2B5EF4-FFF2-40B4-BE49-F238E27FC236}">
                <a16:creationId xmlns:a16="http://schemas.microsoft.com/office/drawing/2014/main" id="{789ECD60-79D7-DA41-93A1-34370B77202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220941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現状分析</a:t>
            </a:r>
            <a:r>
              <a:rPr kumimoji="1" lang="en-US" altLang="ja-JP" dirty="0"/>
              <a:t/>
            </a:r>
            <a:br>
              <a:rPr kumimoji="1" lang="en-US" altLang="ja-JP" dirty="0"/>
            </a:br>
            <a:r>
              <a:rPr lang="en-US" altLang="ja-JP" dirty="0"/>
              <a:t>〜②</a:t>
            </a:r>
            <a:r>
              <a:rPr lang="ja-JP" altLang="en-US"/>
              <a:t>音楽史上初の他人が作ったプレイリストが聞ける</a:t>
            </a:r>
            <a:r>
              <a:rPr lang="en-US" altLang="ja-JP" dirty="0"/>
              <a:t>〜</a:t>
            </a:r>
            <a:endParaRPr kumimoji="1" lang="ja-JP" altLang="en-US" dirty="0"/>
          </a:p>
        </p:txBody>
      </p:sp>
      <p:sp>
        <p:nvSpPr>
          <p:cNvPr id="3" name="スライド番号プレースホルダー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正方形/長方形 3"/>
          <p:cNvSpPr/>
          <p:nvPr/>
        </p:nvSpPr>
        <p:spPr>
          <a:xfrm>
            <a:off x="474388" y="3051292"/>
            <a:ext cx="11354493" cy="3539430"/>
          </a:xfrm>
          <a:prstGeom prst="rect">
            <a:avLst/>
          </a:prstGeom>
        </p:spPr>
        <p:txBody>
          <a:bodyPr wrap="square">
            <a:spAutoFit/>
          </a:bodyPr>
          <a:lstStyle/>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457200" marR="0" lvl="0" indent="-4572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 name="正方形/長方形 4"/>
          <p:cNvSpPr/>
          <p:nvPr/>
        </p:nvSpPr>
        <p:spPr>
          <a:xfrm>
            <a:off x="632651" y="2154611"/>
            <a:ext cx="6221019" cy="46166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9" name="角丸四角形 8">
            <a:extLst>
              <a:ext uri="{FF2B5EF4-FFF2-40B4-BE49-F238E27FC236}">
                <a16:creationId xmlns:a16="http://schemas.microsoft.com/office/drawing/2014/main" id="{42142BA5-E3B3-594E-AA60-B210239AF79C}"/>
              </a:ext>
            </a:extLst>
          </p:cNvPr>
          <p:cNvSpPr/>
          <p:nvPr/>
        </p:nvSpPr>
        <p:spPr>
          <a:xfrm>
            <a:off x="295896" y="3051292"/>
            <a:ext cx="11600205" cy="2108124"/>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1" name="テキスト ボックス 10"/>
          <p:cNvSpPr txBox="1"/>
          <p:nvPr/>
        </p:nvSpPr>
        <p:spPr>
          <a:xfrm>
            <a:off x="226981" y="3566745"/>
            <a:ext cx="11738036"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・友達同士などでもプレイリストを共有し合うことが可能に！</a:t>
            </a: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AI</a:t>
            </a: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や芸能人のおすすめのプレイリストなどを聴ける</a:t>
            </a:r>
            <a:endParaRPr kumimoji="0"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Tree>
    <p:extLst>
      <p:ext uri="{BB962C8B-B14F-4D97-AF65-F5344CB8AC3E}">
        <p14:creationId xmlns:p14="http://schemas.microsoft.com/office/powerpoint/2010/main" val="2619362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D24C43-6398-BF4C-BA0A-A2C56E9EF33E}"/>
              </a:ext>
            </a:extLst>
          </p:cNvPr>
          <p:cNvSpPr>
            <a:spLocks noGrp="1"/>
          </p:cNvSpPr>
          <p:nvPr>
            <p:ph type="title"/>
          </p:nvPr>
        </p:nvSpPr>
        <p:spPr/>
        <p:txBody>
          <a:bodyPr/>
          <a:lstStyle/>
          <a:p>
            <a:r>
              <a:rPr kumimoji="1" lang="ja-JP" altLang="en-US"/>
              <a:t>現状分析</a:t>
            </a:r>
            <a:r>
              <a:rPr kumimoji="1" lang="en-US" altLang="ja-JP" dirty="0"/>
              <a:t/>
            </a:r>
            <a:br>
              <a:rPr kumimoji="1" lang="en-US" altLang="ja-JP" dirty="0"/>
            </a:br>
            <a:r>
              <a:rPr kumimoji="1" lang="en-US" altLang="ja-JP" dirty="0"/>
              <a:t>〜</a:t>
            </a:r>
            <a:r>
              <a:rPr kumimoji="1" lang="ja-JP" altLang="en-US"/>
              <a:t>ストリーミング音楽サービスとは</a:t>
            </a:r>
            <a:r>
              <a:rPr kumimoji="1" lang="en-US" altLang="ja-JP" dirty="0"/>
              <a:t>〜</a:t>
            </a:r>
            <a:endParaRPr kumimoji="1" lang="ja-JP" altLang="en-US"/>
          </a:p>
        </p:txBody>
      </p:sp>
      <p:sp>
        <p:nvSpPr>
          <p:cNvPr id="5" name="テキスト ボックス 4">
            <a:extLst>
              <a:ext uri="{FF2B5EF4-FFF2-40B4-BE49-F238E27FC236}">
                <a16:creationId xmlns:a16="http://schemas.microsoft.com/office/drawing/2014/main" id="{0B44A52F-0B8C-1E42-8B46-44CCE5AD8D67}"/>
              </a:ext>
            </a:extLst>
          </p:cNvPr>
          <p:cNvSpPr txBox="1"/>
          <p:nvPr/>
        </p:nvSpPr>
        <p:spPr>
          <a:xfrm>
            <a:off x="1848683" y="3401392"/>
            <a:ext cx="8494633"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そもそもストリーミング音楽サービスは</a:t>
            </a:r>
            <a:endPar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どんなビジネスモデル何でしょうか？</a:t>
            </a:r>
          </a:p>
        </p:txBody>
      </p:sp>
      <p:sp>
        <p:nvSpPr>
          <p:cNvPr id="6" name="正方形/長方形 5">
            <a:extLst>
              <a:ext uri="{FF2B5EF4-FFF2-40B4-BE49-F238E27FC236}">
                <a16:creationId xmlns:a16="http://schemas.microsoft.com/office/drawing/2014/main" id="{2D5C142B-FAE9-5944-A4CD-C8D2B0062407}"/>
              </a:ext>
            </a:extLst>
          </p:cNvPr>
          <p:cNvSpPr/>
          <p:nvPr/>
        </p:nvSpPr>
        <p:spPr>
          <a:xfrm>
            <a:off x="1449720" y="3172326"/>
            <a:ext cx="9292559" cy="1656347"/>
          </a:xfrm>
          <a:prstGeom prst="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pic>
        <p:nvPicPr>
          <p:cNvPr id="7" name="図 6">
            <a:extLst>
              <a:ext uri="{FF2B5EF4-FFF2-40B4-BE49-F238E27FC236}">
                <a16:creationId xmlns:a16="http://schemas.microsoft.com/office/drawing/2014/main" id="{AEC9A6EA-8BCB-B04D-B752-AE22B14021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86856">
            <a:off x="10982183" y="4326074"/>
            <a:ext cx="743234" cy="946795"/>
          </a:xfrm>
          <a:prstGeom prst="rect">
            <a:avLst/>
          </a:prstGeom>
        </p:spPr>
      </p:pic>
      <p:pic>
        <p:nvPicPr>
          <p:cNvPr id="8" name="図 7">
            <a:extLst>
              <a:ext uri="{FF2B5EF4-FFF2-40B4-BE49-F238E27FC236}">
                <a16:creationId xmlns:a16="http://schemas.microsoft.com/office/drawing/2014/main" id="{43976DED-EA0D-8C4A-ADC7-25497B575D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1364" y="4856726"/>
            <a:ext cx="1874937" cy="2043528"/>
          </a:xfrm>
          <a:prstGeom prst="rect">
            <a:avLst/>
          </a:prstGeom>
        </p:spPr>
      </p:pic>
      <p:sp>
        <p:nvSpPr>
          <p:cNvPr id="4" name="スライド番号プレースホルダー 3">
            <a:extLst>
              <a:ext uri="{FF2B5EF4-FFF2-40B4-BE49-F238E27FC236}">
                <a16:creationId xmlns:a16="http://schemas.microsoft.com/office/drawing/2014/main" id="{307C9272-435A-F346-8CAD-FA8EC3905F0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335285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5A0AE0CF-55C4-5D41-9EDF-9C3F9A8C3381}"/>
              </a:ext>
            </a:extLst>
          </p:cNvPr>
          <p:cNvSpPr>
            <a:spLocks noGrp="1"/>
          </p:cNvSpPr>
          <p:nvPr>
            <p:ph type="title"/>
          </p:nvPr>
        </p:nvSpPr>
        <p:spPr/>
        <p:txBody>
          <a:bodyPr/>
          <a:lstStyle/>
          <a:p>
            <a:r>
              <a:rPr kumimoji="1" lang="ja-JP" altLang="en-US"/>
              <a:t>現状分析</a:t>
            </a:r>
            <a:r>
              <a:rPr kumimoji="1" lang="en-US" altLang="ja-JP" dirty="0"/>
              <a:t/>
            </a:r>
            <a:br>
              <a:rPr kumimoji="1" lang="en-US" altLang="ja-JP" dirty="0"/>
            </a:br>
            <a:r>
              <a:rPr kumimoji="1" lang="en-US" altLang="ja-JP" dirty="0"/>
              <a:t>〜</a:t>
            </a:r>
            <a:r>
              <a:rPr kumimoji="1" lang="ja-JP" altLang="en-US"/>
              <a:t>ストリーミング音楽サービスとは</a:t>
            </a:r>
            <a:r>
              <a:rPr kumimoji="1" lang="en-US" altLang="ja-JP" dirty="0"/>
              <a:t>〜</a:t>
            </a:r>
            <a:endParaRPr kumimoji="1" lang="ja-JP" altLang="en-US" dirty="0"/>
          </a:p>
        </p:txBody>
      </p:sp>
      <p:sp>
        <p:nvSpPr>
          <p:cNvPr id="5" name="角丸四角形 4">
            <a:extLst>
              <a:ext uri="{FF2B5EF4-FFF2-40B4-BE49-F238E27FC236}">
                <a16:creationId xmlns:a16="http://schemas.microsoft.com/office/drawing/2014/main" id="{2905408C-8FEC-D448-A833-E643E6F78188}"/>
              </a:ext>
            </a:extLst>
          </p:cNvPr>
          <p:cNvSpPr/>
          <p:nvPr/>
        </p:nvSpPr>
        <p:spPr>
          <a:xfrm>
            <a:off x="4386762" y="2230569"/>
            <a:ext cx="3416320" cy="4160077"/>
          </a:xfrm>
          <a:prstGeom prst="roundRect">
            <a:avLst/>
          </a:prstGeom>
          <a:noFill/>
          <a:ln w="1016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7" name="角丸四角形 6">
            <a:extLst>
              <a:ext uri="{FF2B5EF4-FFF2-40B4-BE49-F238E27FC236}">
                <a16:creationId xmlns:a16="http://schemas.microsoft.com/office/drawing/2014/main" id="{CC324708-EE74-824B-BCA1-1EA6BD66253F}"/>
              </a:ext>
            </a:extLst>
          </p:cNvPr>
          <p:cNvSpPr/>
          <p:nvPr/>
        </p:nvSpPr>
        <p:spPr>
          <a:xfrm>
            <a:off x="95472" y="2702130"/>
            <a:ext cx="2172094" cy="2681898"/>
          </a:xfrm>
          <a:prstGeom prst="roundRect">
            <a:avLst/>
          </a:prstGeom>
          <a:noFill/>
          <a:ln w="857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297FD5"/>
              </a:solidFill>
              <a:effectLst/>
              <a:uLnTx/>
              <a:uFillTx/>
              <a:latin typeface="游ゴシック" panose="020F0502020204030204"/>
              <a:ea typeface="游ゴシック" panose="020B0400000000000000" pitchFamily="34" charset="-128"/>
              <a:cs typeface="+mn-cs"/>
            </a:endParaRPr>
          </a:p>
        </p:txBody>
      </p:sp>
      <p:sp>
        <p:nvSpPr>
          <p:cNvPr id="8" name="角丸四角形 7">
            <a:extLst>
              <a:ext uri="{FF2B5EF4-FFF2-40B4-BE49-F238E27FC236}">
                <a16:creationId xmlns:a16="http://schemas.microsoft.com/office/drawing/2014/main" id="{7F45EDDD-FE24-0F4B-B351-EB8BD2433811}"/>
              </a:ext>
            </a:extLst>
          </p:cNvPr>
          <p:cNvSpPr/>
          <p:nvPr/>
        </p:nvSpPr>
        <p:spPr>
          <a:xfrm>
            <a:off x="10019537" y="2702130"/>
            <a:ext cx="1895197" cy="2681897"/>
          </a:xfrm>
          <a:prstGeom prst="roundRect">
            <a:avLst/>
          </a:prstGeom>
          <a:noFill/>
          <a:ln w="857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9" name="テキスト ボックス 8">
            <a:extLst>
              <a:ext uri="{FF2B5EF4-FFF2-40B4-BE49-F238E27FC236}">
                <a16:creationId xmlns:a16="http://schemas.microsoft.com/office/drawing/2014/main" id="{0B2734B4-909F-6B4D-9CB8-AB15DC9AD75F}"/>
              </a:ext>
            </a:extLst>
          </p:cNvPr>
          <p:cNvSpPr txBox="1"/>
          <p:nvPr/>
        </p:nvSpPr>
        <p:spPr>
          <a:xfrm>
            <a:off x="4561829" y="3461254"/>
            <a:ext cx="3057247" cy="138499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プラットフォーム</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ex) Spotify</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Apple Music</a:t>
            </a:r>
          </a:p>
        </p:txBody>
      </p:sp>
      <p:sp>
        <p:nvSpPr>
          <p:cNvPr id="10" name="テキスト ボックス 9">
            <a:extLst>
              <a:ext uri="{FF2B5EF4-FFF2-40B4-BE49-F238E27FC236}">
                <a16:creationId xmlns:a16="http://schemas.microsoft.com/office/drawing/2014/main" id="{BE016886-AD4A-B04B-AED3-95BA5362C9E2}"/>
              </a:ext>
            </a:extLst>
          </p:cNvPr>
          <p:cNvSpPr txBox="1"/>
          <p:nvPr/>
        </p:nvSpPr>
        <p:spPr>
          <a:xfrm>
            <a:off x="-97184" y="3084230"/>
            <a:ext cx="2364750" cy="213904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a:t>
            </a:r>
            <a:endPar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プレイヤー</a:t>
            </a:r>
            <a:endPar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17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アーティスト・曲）</a:t>
            </a:r>
            <a:endParaRPr kumimoji="1" lang="en-US" altLang="ja-JP" sz="17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ex)</a:t>
            </a: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嵐</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Love so sweet</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1" name="テキスト ボックス 10">
            <a:extLst>
              <a:ext uri="{FF2B5EF4-FFF2-40B4-BE49-F238E27FC236}">
                <a16:creationId xmlns:a16="http://schemas.microsoft.com/office/drawing/2014/main" id="{17A0088A-066D-D145-B9E4-B184E0AC9D84}"/>
              </a:ext>
            </a:extLst>
          </p:cNvPr>
          <p:cNvSpPr txBox="1"/>
          <p:nvPr/>
        </p:nvSpPr>
        <p:spPr>
          <a:xfrm>
            <a:off x="10259249" y="3738252"/>
            <a:ext cx="1415772"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a:t>
            </a:r>
            <a:endPar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・利用者</a:t>
            </a:r>
          </a:p>
        </p:txBody>
      </p:sp>
      <p:sp>
        <p:nvSpPr>
          <p:cNvPr id="16" name="下矢印 15">
            <a:extLst>
              <a:ext uri="{FF2B5EF4-FFF2-40B4-BE49-F238E27FC236}">
                <a16:creationId xmlns:a16="http://schemas.microsoft.com/office/drawing/2014/main" id="{55E9D539-AFE5-8644-B45E-17053AA94328}"/>
              </a:ext>
            </a:extLst>
          </p:cNvPr>
          <p:cNvSpPr/>
          <p:nvPr/>
        </p:nvSpPr>
        <p:spPr>
          <a:xfrm rot="16200000">
            <a:off x="3084848" y="3707210"/>
            <a:ext cx="484632" cy="1691430"/>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7" name="下矢印 16">
            <a:extLst>
              <a:ext uri="{FF2B5EF4-FFF2-40B4-BE49-F238E27FC236}">
                <a16:creationId xmlns:a16="http://schemas.microsoft.com/office/drawing/2014/main" id="{DF232F5D-529E-1647-997D-ACF1804BEA69}"/>
              </a:ext>
            </a:extLst>
          </p:cNvPr>
          <p:cNvSpPr/>
          <p:nvPr/>
        </p:nvSpPr>
        <p:spPr>
          <a:xfrm rot="16200000">
            <a:off x="8656129" y="3740819"/>
            <a:ext cx="484632" cy="1624212"/>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8" name="下矢印 17">
            <a:extLst>
              <a:ext uri="{FF2B5EF4-FFF2-40B4-BE49-F238E27FC236}">
                <a16:creationId xmlns:a16="http://schemas.microsoft.com/office/drawing/2014/main" id="{44AD1748-B807-FC4B-AE34-30BF1470188F}"/>
              </a:ext>
            </a:extLst>
          </p:cNvPr>
          <p:cNvSpPr/>
          <p:nvPr/>
        </p:nvSpPr>
        <p:spPr>
          <a:xfrm rot="5400000">
            <a:off x="3084848" y="2991660"/>
            <a:ext cx="484632" cy="16914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9" name="下矢印 18">
            <a:extLst>
              <a:ext uri="{FF2B5EF4-FFF2-40B4-BE49-F238E27FC236}">
                <a16:creationId xmlns:a16="http://schemas.microsoft.com/office/drawing/2014/main" id="{4B9ECC55-3F79-8343-A8F0-A97055D1F77F}"/>
              </a:ext>
            </a:extLst>
          </p:cNvPr>
          <p:cNvSpPr/>
          <p:nvPr/>
        </p:nvSpPr>
        <p:spPr>
          <a:xfrm rot="5400000">
            <a:off x="8656129" y="3025269"/>
            <a:ext cx="484632" cy="16242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0" name="テキスト ボックス 19">
            <a:extLst>
              <a:ext uri="{FF2B5EF4-FFF2-40B4-BE49-F238E27FC236}">
                <a16:creationId xmlns:a16="http://schemas.microsoft.com/office/drawing/2014/main" id="{911ADD13-69E4-2946-94C2-194A4ED15E61}"/>
              </a:ext>
            </a:extLst>
          </p:cNvPr>
          <p:cNvSpPr txBox="1"/>
          <p:nvPr/>
        </p:nvSpPr>
        <p:spPr>
          <a:xfrm>
            <a:off x="7908430" y="4980865"/>
            <a:ext cx="198002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コンテンツ提供</a:t>
            </a:r>
          </a:p>
        </p:txBody>
      </p:sp>
      <p:sp>
        <p:nvSpPr>
          <p:cNvPr id="21" name="テキスト ボックス 20">
            <a:extLst>
              <a:ext uri="{FF2B5EF4-FFF2-40B4-BE49-F238E27FC236}">
                <a16:creationId xmlns:a16="http://schemas.microsoft.com/office/drawing/2014/main" id="{C2B2BDD3-E270-5244-90D5-FDD9A82B1F29}"/>
              </a:ext>
            </a:extLst>
          </p:cNvPr>
          <p:cNvSpPr txBox="1"/>
          <p:nvPr/>
        </p:nvSpPr>
        <p:spPr>
          <a:xfrm>
            <a:off x="2321371" y="4980865"/>
            <a:ext cx="198002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楽曲提供・代金</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22" name="テキスト ボックス 21">
            <a:extLst>
              <a:ext uri="{FF2B5EF4-FFF2-40B4-BE49-F238E27FC236}">
                <a16:creationId xmlns:a16="http://schemas.microsoft.com/office/drawing/2014/main" id="{A953D230-364C-0946-ADCA-C1CB8901E6E7}"/>
              </a:ext>
            </a:extLst>
          </p:cNvPr>
          <p:cNvSpPr txBox="1"/>
          <p:nvPr/>
        </p:nvSpPr>
        <p:spPr>
          <a:xfrm>
            <a:off x="2195973" y="3210827"/>
            <a:ext cx="2236510"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代金・視聴者行動</a:t>
            </a:r>
          </a:p>
        </p:txBody>
      </p:sp>
      <p:sp>
        <p:nvSpPr>
          <p:cNvPr id="23" name="テキスト ボックス 22">
            <a:extLst>
              <a:ext uri="{FF2B5EF4-FFF2-40B4-BE49-F238E27FC236}">
                <a16:creationId xmlns:a16="http://schemas.microsoft.com/office/drawing/2014/main" id="{80869B9C-1F49-B74F-B1F2-8E9F969BCC3D}"/>
              </a:ext>
            </a:extLst>
          </p:cNvPr>
          <p:cNvSpPr txBox="1"/>
          <p:nvPr/>
        </p:nvSpPr>
        <p:spPr>
          <a:xfrm>
            <a:off x="8549630" y="3210827"/>
            <a:ext cx="69762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代金</a:t>
            </a:r>
          </a:p>
        </p:txBody>
      </p:sp>
      <p:sp>
        <p:nvSpPr>
          <p:cNvPr id="4" name="スライド番号プレースホルダー 3">
            <a:extLst>
              <a:ext uri="{FF2B5EF4-FFF2-40B4-BE49-F238E27FC236}">
                <a16:creationId xmlns:a16="http://schemas.microsoft.com/office/drawing/2014/main" id="{830830B6-C37D-D849-B934-B9E70770200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051803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3096BC7-3750-2B4C-B043-FE43FC526D8F}"/>
              </a:ext>
            </a:extLst>
          </p:cNvPr>
          <p:cNvSpPr>
            <a:spLocks noGrp="1"/>
          </p:cNvSpPr>
          <p:nvPr>
            <p:ph type="title"/>
          </p:nvPr>
        </p:nvSpPr>
        <p:spPr/>
        <p:txBody>
          <a:bodyPr>
            <a:normAutofit/>
          </a:bodyPr>
          <a:lstStyle/>
          <a:p>
            <a:r>
              <a:rPr lang="ja-JP" altLang="en-US"/>
              <a:t>現状分析</a:t>
            </a:r>
            <a:r>
              <a:rPr lang="en-US" altLang="ja-JP" dirty="0"/>
              <a:t/>
            </a:r>
            <a:br>
              <a:rPr lang="en-US" altLang="ja-JP" dirty="0"/>
            </a:br>
            <a:r>
              <a:rPr lang="en-US" altLang="ja-JP" dirty="0"/>
              <a:t>〜</a:t>
            </a:r>
            <a:r>
              <a:rPr lang="ja-JP" altLang="en-US"/>
              <a:t>プラットフォームとは</a:t>
            </a:r>
            <a:r>
              <a:rPr lang="en-US" altLang="ja-JP" dirty="0"/>
              <a:t>〜</a:t>
            </a:r>
            <a:endParaRPr kumimoji="1" lang="ja-JP" altLang="en-US"/>
          </a:p>
        </p:txBody>
      </p:sp>
      <p:sp>
        <p:nvSpPr>
          <p:cNvPr id="6" name="テキスト ボックス 5">
            <a:extLst>
              <a:ext uri="{FF2B5EF4-FFF2-40B4-BE49-F238E27FC236}">
                <a16:creationId xmlns:a16="http://schemas.microsoft.com/office/drawing/2014/main" id="{D83FF500-DA40-7C49-9F34-EEDB43B55912}"/>
              </a:ext>
            </a:extLst>
          </p:cNvPr>
          <p:cNvSpPr txBox="1"/>
          <p:nvPr/>
        </p:nvSpPr>
        <p:spPr>
          <a:xfrm>
            <a:off x="503377" y="2308594"/>
            <a:ext cx="11185246" cy="1631216"/>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その製品・サービスを前提にして利用できる他の情報（補完製品・補完情報）が存在し、ユーザーが補完製品・補完情報等の多様な選択を直接行えるようにしている製品・サービス。（根来龍之</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2013</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例）</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Twitter</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LINE</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400" b="0"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ストリーミング音楽サービス</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、ぐるなび</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etc.</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9" name="角丸四角形 8">
            <a:extLst>
              <a:ext uri="{FF2B5EF4-FFF2-40B4-BE49-F238E27FC236}">
                <a16:creationId xmlns:a16="http://schemas.microsoft.com/office/drawing/2014/main" id="{908C3A5E-1934-6B4B-93F7-E8A158754D2B}"/>
              </a:ext>
            </a:extLst>
          </p:cNvPr>
          <p:cNvSpPr/>
          <p:nvPr/>
        </p:nvSpPr>
        <p:spPr>
          <a:xfrm>
            <a:off x="495613" y="2086945"/>
            <a:ext cx="11185246" cy="1954219"/>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0" name="正方形/長方形 9">
            <a:extLst>
              <a:ext uri="{FF2B5EF4-FFF2-40B4-BE49-F238E27FC236}">
                <a16:creationId xmlns:a16="http://schemas.microsoft.com/office/drawing/2014/main" id="{0B0462C4-DD97-3E45-806E-7D5AF692CBD0}"/>
              </a:ext>
            </a:extLst>
          </p:cNvPr>
          <p:cNvSpPr/>
          <p:nvPr/>
        </p:nvSpPr>
        <p:spPr>
          <a:xfrm>
            <a:off x="929762" y="1849752"/>
            <a:ext cx="3775393" cy="3879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2400" b="0" i="0" u="none" strike="noStrike" kern="1200" cap="none" spc="0" normalizeH="0" baseline="0" noProof="0">
              <a:ln w="0">
                <a:noFill/>
              </a:ln>
              <a:solidFill>
                <a:prstClr val="white"/>
              </a:solidFill>
              <a:effectLst>
                <a:outerShdw blurRad="38100" dist="19050" dir="2700000" algn="tl" rotWithShape="0">
                  <a:prstClr val="black">
                    <a:alpha val="40000"/>
                  </a:prstClr>
                </a:outerShdw>
              </a:effectLst>
              <a:uLnTx/>
              <a:uFillTx/>
              <a:latin typeface="Yu Gothic Medium" panose="020B0400000000000000" pitchFamily="34" charset="-128"/>
              <a:ea typeface="Yu Gothic Medium" panose="020B0400000000000000" pitchFamily="34" charset="-128"/>
              <a:cs typeface="+mn-cs"/>
            </a:endParaRPr>
          </a:p>
        </p:txBody>
      </p:sp>
      <p:sp>
        <p:nvSpPr>
          <p:cNvPr id="11" name="下矢印 10">
            <a:extLst>
              <a:ext uri="{FF2B5EF4-FFF2-40B4-BE49-F238E27FC236}">
                <a16:creationId xmlns:a16="http://schemas.microsoft.com/office/drawing/2014/main" id="{84B6C056-B2A1-244B-8704-4E26569BE2BD}"/>
              </a:ext>
            </a:extLst>
          </p:cNvPr>
          <p:cNvSpPr/>
          <p:nvPr/>
        </p:nvSpPr>
        <p:spPr>
          <a:xfrm>
            <a:off x="5766852" y="4153576"/>
            <a:ext cx="647700" cy="7371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3" name="角丸四角形 12">
            <a:extLst>
              <a:ext uri="{FF2B5EF4-FFF2-40B4-BE49-F238E27FC236}">
                <a16:creationId xmlns:a16="http://schemas.microsoft.com/office/drawing/2014/main" id="{FD0503F0-9141-D84D-B78E-D1FF42A391D3}"/>
              </a:ext>
            </a:extLst>
          </p:cNvPr>
          <p:cNvSpPr/>
          <p:nvPr/>
        </p:nvSpPr>
        <p:spPr>
          <a:xfrm>
            <a:off x="87324" y="4970699"/>
            <a:ext cx="12001824" cy="1096277"/>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4" name="テキスト ボックス 13">
            <a:extLst>
              <a:ext uri="{FF2B5EF4-FFF2-40B4-BE49-F238E27FC236}">
                <a16:creationId xmlns:a16="http://schemas.microsoft.com/office/drawing/2014/main" id="{38C207B6-09AF-1642-BF12-8EC299DB5B37}"/>
              </a:ext>
            </a:extLst>
          </p:cNvPr>
          <p:cNvSpPr txBox="1"/>
          <p:nvPr/>
        </p:nvSpPr>
        <p:spPr>
          <a:xfrm>
            <a:off x="929762" y="1795910"/>
            <a:ext cx="3775393"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プラットフォームとは</a:t>
            </a:r>
            <a:endPar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テキスト ボックス 4">
            <a:extLst>
              <a:ext uri="{FF2B5EF4-FFF2-40B4-BE49-F238E27FC236}">
                <a16:creationId xmlns:a16="http://schemas.microsoft.com/office/drawing/2014/main" id="{BF27E17A-059B-6840-BE07-081A1A524245}"/>
              </a:ext>
            </a:extLst>
          </p:cNvPr>
          <p:cNvSpPr txBox="1"/>
          <p:nvPr/>
        </p:nvSpPr>
        <p:spPr>
          <a:xfrm>
            <a:off x="139363" y="5256523"/>
            <a:ext cx="12052637"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サービスと消費者を繋げ、提供と消費を円滑に進める役割を担う</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4" name="スライド番号プレースホルダー 3">
            <a:extLst>
              <a:ext uri="{FF2B5EF4-FFF2-40B4-BE49-F238E27FC236}">
                <a16:creationId xmlns:a16="http://schemas.microsoft.com/office/drawing/2014/main" id="{4198FA71-E251-4145-A5D7-6C229745386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577971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6480A6-433F-774B-874C-4D733533B879}"/>
              </a:ext>
            </a:extLst>
          </p:cNvPr>
          <p:cNvSpPr>
            <a:spLocks noGrp="1"/>
          </p:cNvSpPr>
          <p:nvPr>
            <p:ph type="title"/>
          </p:nvPr>
        </p:nvSpPr>
        <p:spPr/>
        <p:txBody>
          <a:bodyPr/>
          <a:lstStyle/>
          <a:p>
            <a:r>
              <a:rPr kumimoji="1" lang="ja-JP" altLang="en-US"/>
              <a:t>現状分析</a:t>
            </a:r>
            <a:r>
              <a:rPr kumimoji="1" lang="en-US" altLang="ja-JP" dirty="0"/>
              <a:t/>
            </a:r>
            <a:br>
              <a:rPr kumimoji="1" lang="en-US" altLang="ja-JP" dirty="0"/>
            </a:br>
            <a:r>
              <a:rPr kumimoji="1" lang="en-US" altLang="ja-JP" dirty="0"/>
              <a:t>〜</a:t>
            </a:r>
            <a:r>
              <a:rPr kumimoji="1" lang="ja-JP" altLang="en-US"/>
              <a:t>実際にどうなっている？</a:t>
            </a:r>
            <a:r>
              <a:rPr kumimoji="1" lang="en-US" altLang="ja-JP" dirty="0"/>
              <a:t>〜</a:t>
            </a:r>
            <a:endParaRPr kumimoji="1" lang="ja-JP" altLang="en-US"/>
          </a:p>
        </p:txBody>
      </p:sp>
      <p:sp>
        <p:nvSpPr>
          <p:cNvPr id="4" name="テキスト ボックス 3">
            <a:extLst>
              <a:ext uri="{FF2B5EF4-FFF2-40B4-BE49-F238E27FC236}">
                <a16:creationId xmlns:a16="http://schemas.microsoft.com/office/drawing/2014/main" id="{E7A6664A-E7E4-F14E-A19F-B16655C3B87B}"/>
              </a:ext>
            </a:extLst>
          </p:cNvPr>
          <p:cNvSpPr txBox="1"/>
          <p:nvPr/>
        </p:nvSpPr>
        <p:spPr>
          <a:xfrm>
            <a:off x="2079515" y="3231162"/>
            <a:ext cx="8032968" cy="1200329"/>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実際にストリーミング音楽サービスは</a:t>
            </a:r>
            <a:endPar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どうなっているでしょうか</a:t>
            </a: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endPar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6" name="正方形/長方形 5">
            <a:extLst>
              <a:ext uri="{FF2B5EF4-FFF2-40B4-BE49-F238E27FC236}">
                <a16:creationId xmlns:a16="http://schemas.microsoft.com/office/drawing/2014/main" id="{9796E34B-E03F-DD42-A155-4D78A0EB122C}"/>
              </a:ext>
            </a:extLst>
          </p:cNvPr>
          <p:cNvSpPr/>
          <p:nvPr/>
        </p:nvSpPr>
        <p:spPr>
          <a:xfrm>
            <a:off x="1495862" y="3003152"/>
            <a:ext cx="9200273" cy="1656347"/>
          </a:xfrm>
          <a:prstGeom prst="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pic>
        <p:nvPicPr>
          <p:cNvPr id="7" name="図 6">
            <a:extLst>
              <a:ext uri="{FF2B5EF4-FFF2-40B4-BE49-F238E27FC236}">
                <a16:creationId xmlns:a16="http://schemas.microsoft.com/office/drawing/2014/main" id="{BE06B4D2-04FB-B849-9A8F-0E45A5815896}"/>
              </a:ext>
            </a:extLst>
          </p:cNvPr>
          <p:cNvPicPr>
            <a:picLocks noChangeAspect="1"/>
          </p:cNvPicPr>
          <p:nvPr/>
        </p:nvPicPr>
        <p:blipFill rotWithShape="1">
          <a:blip r:embed="rId2">
            <a:extLst>
              <a:ext uri="{28A0092B-C50C-407E-A947-70E740481C1C}">
                <a14:useLocalDpi xmlns:a14="http://schemas.microsoft.com/office/drawing/2010/main" val="0"/>
              </a:ext>
            </a:extLst>
          </a:blip>
          <a:srcRect l="20851" t="11163" r="33351" b="462"/>
          <a:stretch/>
        </p:blipFill>
        <p:spPr>
          <a:xfrm rot="214705">
            <a:off x="10243175" y="4745488"/>
            <a:ext cx="905919" cy="2133498"/>
          </a:xfrm>
          <a:prstGeom prst="rect">
            <a:avLst/>
          </a:prstGeom>
        </p:spPr>
      </p:pic>
      <p:pic>
        <p:nvPicPr>
          <p:cNvPr id="8" name="図 7">
            <a:extLst>
              <a:ext uri="{FF2B5EF4-FFF2-40B4-BE49-F238E27FC236}">
                <a16:creationId xmlns:a16="http://schemas.microsoft.com/office/drawing/2014/main" id="{29F49344-1903-7A42-9EA2-55F3C8EED4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87147">
            <a:off x="11028047" y="4177116"/>
            <a:ext cx="651507" cy="876923"/>
          </a:xfrm>
          <a:prstGeom prst="rect">
            <a:avLst/>
          </a:prstGeom>
        </p:spPr>
      </p:pic>
      <p:sp>
        <p:nvSpPr>
          <p:cNvPr id="5" name="スライド番号プレースホルダー 4">
            <a:extLst>
              <a:ext uri="{FF2B5EF4-FFF2-40B4-BE49-F238E27FC236}">
                <a16:creationId xmlns:a16="http://schemas.microsoft.com/office/drawing/2014/main" id="{BBFDE319-1EF2-D249-8EA5-B1236A56816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996154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a:extLst>
              <a:ext uri="{FF2B5EF4-FFF2-40B4-BE49-F238E27FC236}">
                <a16:creationId xmlns:a16="http://schemas.microsoft.com/office/drawing/2014/main" id="{EE9AC890-DD2F-D045-8ED0-1FA77E0A527C}"/>
              </a:ext>
            </a:extLst>
          </p:cNvPr>
          <p:cNvSpPr/>
          <p:nvPr/>
        </p:nvSpPr>
        <p:spPr>
          <a:xfrm>
            <a:off x="450303" y="1652298"/>
            <a:ext cx="11312590" cy="3930895"/>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 name="タイトル 2">
            <a:extLst>
              <a:ext uri="{FF2B5EF4-FFF2-40B4-BE49-F238E27FC236}">
                <a16:creationId xmlns:a16="http://schemas.microsoft.com/office/drawing/2014/main" id="{CF15833B-E421-894A-AEC1-7203720C02EC}"/>
              </a:ext>
            </a:extLst>
          </p:cNvPr>
          <p:cNvSpPr>
            <a:spLocks noGrp="1"/>
          </p:cNvSpPr>
          <p:nvPr>
            <p:ph type="title"/>
          </p:nvPr>
        </p:nvSpPr>
        <p:spPr/>
        <p:txBody>
          <a:bodyPr>
            <a:normAutofit/>
          </a:bodyPr>
          <a:lstStyle/>
          <a:p>
            <a:r>
              <a:rPr lang="ja-JP" altLang="en-US"/>
              <a:t>現状分析</a:t>
            </a:r>
            <a:r>
              <a:rPr lang="en-US" altLang="ja-JP" dirty="0"/>
              <a:t/>
            </a:r>
            <a:br>
              <a:rPr lang="en-US" altLang="ja-JP" dirty="0"/>
            </a:br>
            <a:r>
              <a:rPr lang="en-US" altLang="ja-JP" dirty="0"/>
              <a:t>〜</a:t>
            </a:r>
            <a:r>
              <a:rPr lang="ja-JP" altLang="en-US"/>
              <a:t>人気アーティストが参入</a:t>
            </a:r>
            <a:r>
              <a:rPr lang="en-US" altLang="ja-JP" dirty="0"/>
              <a:t>〜</a:t>
            </a:r>
            <a:endParaRPr kumimoji="1" lang="ja-JP" altLang="en-US"/>
          </a:p>
        </p:txBody>
      </p:sp>
      <p:sp>
        <p:nvSpPr>
          <p:cNvPr id="6" name="正方形/長方形 5">
            <a:extLst>
              <a:ext uri="{FF2B5EF4-FFF2-40B4-BE49-F238E27FC236}">
                <a16:creationId xmlns:a16="http://schemas.microsoft.com/office/drawing/2014/main" id="{BD2303C9-6815-924F-8EAF-1DAD19D7EE64}"/>
              </a:ext>
            </a:extLst>
          </p:cNvPr>
          <p:cNvSpPr/>
          <p:nvPr/>
        </p:nvSpPr>
        <p:spPr>
          <a:xfrm>
            <a:off x="822886" y="1412050"/>
            <a:ext cx="10567425" cy="548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8" name="テキスト ボックス 7">
            <a:extLst>
              <a:ext uri="{FF2B5EF4-FFF2-40B4-BE49-F238E27FC236}">
                <a16:creationId xmlns:a16="http://schemas.microsoft.com/office/drawing/2014/main" id="{03D86709-FBA4-8A4F-8331-F745FA80E81E}"/>
              </a:ext>
            </a:extLst>
          </p:cNvPr>
          <p:cNvSpPr txBox="1"/>
          <p:nvPr/>
        </p:nvSpPr>
        <p:spPr>
          <a:xfrm>
            <a:off x="801689" y="1449130"/>
            <a:ext cx="10578024"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2018</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年以降ストリーミング音楽サービスに参入したアーティスト</a:t>
            </a:r>
          </a:p>
        </p:txBody>
      </p:sp>
      <p:sp>
        <p:nvSpPr>
          <p:cNvPr id="11" name="テキスト ボックス 10">
            <a:extLst>
              <a:ext uri="{FF2B5EF4-FFF2-40B4-BE49-F238E27FC236}">
                <a16:creationId xmlns:a16="http://schemas.microsoft.com/office/drawing/2014/main" id="{F5A438F5-00C9-6B4E-8219-4928CADD33D1}"/>
              </a:ext>
            </a:extLst>
          </p:cNvPr>
          <p:cNvSpPr txBox="1"/>
          <p:nvPr/>
        </p:nvSpPr>
        <p:spPr>
          <a:xfrm>
            <a:off x="984235" y="2393299"/>
            <a:ext cx="3060073" cy="255454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・嵐</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en-US" altLang="ja-JP" sz="3200" b="0" i="0" u="none" strike="noStrike" kern="1200" cap="none" spc="0" normalizeH="0" baseline="0" noProof="0" dirty="0" err="1">
                <a:ln>
                  <a:noFill/>
                </a:ln>
                <a:solidFill>
                  <a:prstClr val="black"/>
                </a:solidFill>
                <a:effectLst/>
                <a:uLnTx/>
                <a:uFillTx/>
                <a:latin typeface="Yu Gothic Medium" panose="020B0400000000000000" pitchFamily="34" charset="-128"/>
                <a:ea typeface="Yu Gothic Medium" panose="020B0400000000000000" pitchFamily="34" charset="-128"/>
                <a:cs typeface="+mn-cs"/>
              </a:rPr>
              <a:t>Mr.Children</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・松任谷由実</a:t>
            </a:r>
          </a:p>
        </p:txBody>
      </p:sp>
      <p:sp>
        <p:nvSpPr>
          <p:cNvPr id="12" name="テキスト ボックス 11">
            <a:extLst>
              <a:ext uri="{FF2B5EF4-FFF2-40B4-BE49-F238E27FC236}">
                <a16:creationId xmlns:a16="http://schemas.microsoft.com/office/drawing/2014/main" id="{094A2653-193F-5F43-AD0A-C998D2CD8F5E}"/>
              </a:ext>
            </a:extLst>
          </p:cNvPr>
          <p:cNvSpPr txBox="1"/>
          <p:nvPr/>
        </p:nvSpPr>
        <p:spPr>
          <a:xfrm>
            <a:off x="3893930" y="2393299"/>
            <a:ext cx="4442242" cy="25545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・スピッツ</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BUMP OF CHICKEN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1" lang="en-US" altLang="ja-JP" sz="3200" b="0" i="0" u="none" strike="noStrike" kern="1200" cap="none" spc="0" normalizeH="0" baseline="0" noProof="0" dirty="0" err="1">
                <a:ln>
                  <a:noFill/>
                </a:ln>
                <a:solidFill>
                  <a:prstClr val="black"/>
                </a:solidFill>
                <a:effectLst/>
                <a:uLnTx/>
                <a:uFillTx/>
                <a:latin typeface="Yu Gothic Medium" panose="020B0400000000000000" pitchFamily="34" charset="-128"/>
                <a:ea typeface="Yu Gothic Medium" panose="020B0400000000000000" pitchFamily="34" charset="-128"/>
                <a:cs typeface="+mn-cs"/>
              </a:rPr>
              <a:t>L'Arc〜en〜Ciel</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3" name="テキスト ボックス 12">
            <a:extLst>
              <a:ext uri="{FF2B5EF4-FFF2-40B4-BE49-F238E27FC236}">
                <a16:creationId xmlns:a16="http://schemas.microsoft.com/office/drawing/2014/main" id="{923E0901-B207-5E49-9665-E9D8610BA770}"/>
              </a:ext>
            </a:extLst>
          </p:cNvPr>
          <p:cNvSpPr txBox="1"/>
          <p:nvPr/>
        </p:nvSpPr>
        <p:spPr>
          <a:xfrm>
            <a:off x="8185794" y="2393299"/>
            <a:ext cx="2646878" cy="25545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・安室奈美恵</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・星野源</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・井上陽水</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4" name="テキスト ボックス 13">
            <a:extLst>
              <a:ext uri="{FF2B5EF4-FFF2-40B4-BE49-F238E27FC236}">
                <a16:creationId xmlns:a16="http://schemas.microsoft.com/office/drawing/2014/main" id="{69360216-D8C5-AD47-9523-4EE645088682}"/>
              </a:ext>
            </a:extLst>
          </p:cNvPr>
          <p:cNvSpPr txBox="1"/>
          <p:nvPr/>
        </p:nvSpPr>
        <p:spPr>
          <a:xfrm>
            <a:off x="10173594" y="4912624"/>
            <a:ext cx="875561"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etc.</a:t>
            </a:r>
            <a:endPar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4" name="角丸四角形 3">
            <a:extLst>
              <a:ext uri="{FF2B5EF4-FFF2-40B4-BE49-F238E27FC236}">
                <a16:creationId xmlns:a16="http://schemas.microsoft.com/office/drawing/2014/main" id="{C9890643-D0CB-5449-B8D6-112A29F8E2EE}"/>
              </a:ext>
            </a:extLst>
          </p:cNvPr>
          <p:cNvSpPr/>
          <p:nvPr/>
        </p:nvSpPr>
        <p:spPr>
          <a:xfrm>
            <a:off x="716829" y="5777684"/>
            <a:ext cx="10747744" cy="914400"/>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7" name="テキスト ボックス 6">
            <a:extLst>
              <a:ext uri="{FF2B5EF4-FFF2-40B4-BE49-F238E27FC236}">
                <a16:creationId xmlns:a16="http://schemas.microsoft.com/office/drawing/2014/main" id="{8AB94F52-0423-E241-A551-C20EDCCBF4F2}"/>
              </a:ext>
            </a:extLst>
          </p:cNvPr>
          <p:cNvSpPr txBox="1"/>
          <p:nvPr/>
        </p:nvSpPr>
        <p:spPr>
          <a:xfrm>
            <a:off x="877697" y="5948318"/>
            <a:ext cx="10443885"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人気アーティストがストリーミング音楽サービスに参入</a:t>
            </a:r>
          </a:p>
        </p:txBody>
      </p:sp>
      <p:sp>
        <p:nvSpPr>
          <p:cNvPr id="5" name="スライド番号プレースホルダー 4">
            <a:extLst>
              <a:ext uri="{FF2B5EF4-FFF2-40B4-BE49-F238E27FC236}">
                <a16:creationId xmlns:a16="http://schemas.microsoft.com/office/drawing/2014/main" id="{612AE1A2-8EE4-2F40-ACDF-BDF92815BFB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627403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C2ADF19-5889-6C4D-8407-53353D93C5AC}"/>
              </a:ext>
            </a:extLst>
          </p:cNvPr>
          <p:cNvSpPr>
            <a:spLocks noGrp="1"/>
          </p:cNvSpPr>
          <p:nvPr>
            <p:ph type="title"/>
          </p:nvPr>
        </p:nvSpPr>
        <p:spPr/>
        <p:txBody>
          <a:bodyPr/>
          <a:lstStyle/>
          <a:p>
            <a:r>
              <a:rPr kumimoji="1" lang="ja-JP" altLang="en-US"/>
              <a:t>現状分析</a:t>
            </a:r>
            <a:r>
              <a:rPr kumimoji="1" lang="en-US" altLang="ja-JP" dirty="0"/>
              <a:t/>
            </a:r>
            <a:br>
              <a:rPr kumimoji="1" lang="en-US" altLang="ja-JP" dirty="0"/>
            </a:br>
            <a:r>
              <a:rPr kumimoji="1" lang="en-US" altLang="ja-JP" dirty="0"/>
              <a:t>〜</a:t>
            </a:r>
            <a:r>
              <a:rPr kumimoji="1" lang="ja-JP" altLang="en-US"/>
              <a:t>曲数推移</a:t>
            </a:r>
            <a:r>
              <a:rPr kumimoji="1" lang="en-US" altLang="ja-JP" dirty="0"/>
              <a:t>〜</a:t>
            </a:r>
            <a:endParaRPr kumimoji="1" lang="ja-JP" altLang="en-US"/>
          </a:p>
        </p:txBody>
      </p:sp>
      <p:sp>
        <p:nvSpPr>
          <p:cNvPr id="4" name="角丸四角形 3">
            <a:extLst>
              <a:ext uri="{FF2B5EF4-FFF2-40B4-BE49-F238E27FC236}">
                <a16:creationId xmlns:a16="http://schemas.microsoft.com/office/drawing/2014/main" id="{FB18BFA7-70CD-8D40-A8A7-1A667F05F046}"/>
              </a:ext>
            </a:extLst>
          </p:cNvPr>
          <p:cNvSpPr/>
          <p:nvPr/>
        </p:nvSpPr>
        <p:spPr>
          <a:xfrm>
            <a:off x="212036" y="1639463"/>
            <a:ext cx="8861468" cy="5027664"/>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屈折矢印 4">
            <a:extLst>
              <a:ext uri="{FF2B5EF4-FFF2-40B4-BE49-F238E27FC236}">
                <a16:creationId xmlns:a16="http://schemas.microsoft.com/office/drawing/2014/main" id="{A5FA66A1-F219-474F-8295-A569740322EE}"/>
              </a:ext>
            </a:extLst>
          </p:cNvPr>
          <p:cNvSpPr/>
          <p:nvPr/>
        </p:nvSpPr>
        <p:spPr>
          <a:xfrm flipV="1">
            <a:off x="9073503" y="2266824"/>
            <a:ext cx="1851795" cy="757279"/>
          </a:xfrm>
          <a:prstGeom prst="bentUpArrow">
            <a:avLst>
              <a:gd name="adj1" fmla="val 25000"/>
              <a:gd name="adj2" fmla="val 31803"/>
              <a:gd name="adj3" fmla="val 33504"/>
            </a:avLst>
          </a:prstGeom>
          <a:ln w="0" cap="rnd">
            <a:round/>
            <a:extLst>
              <a:ext uri="{C807C97D-BFC1-408E-A445-0C87EB9F89A2}">
                <ask:lineSketchStyleProps xmlns:ask="http://schemas.microsoft.com/office/drawing/2018/sketchyshapes" xmlns="" sd="1219033472">
                  <a:custGeom>
                    <a:avLst/>
                    <a:gdLst>
                      <a:gd name="connsiteX0" fmla="*/ 0 w 2405906"/>
                      <a:gd name="connsiteY0" fmla="*/ 567959 h 757279"/>
                      <a:gd name="connsiteX1" fmla="*/ 2070409 w 2405906"/>
                      <a:gd name="connsiteY1" fmla="*/ 567959 h 757279"/>
                      <a:gd name="connsiteX2" fmla="*/ 2070409 w 2405906"/>
                      <a:gd name="connsiteY2" fmla="*/ 253719 h 757279"/>
                      <a:gd name="connsiteX3" fmla="*/ 1924231 w 2405906"/>
                      <a:gd name="connsiteY3" fmla="*/ 253719 h 757279"/>
                      <a:gd name="connsiteX4" fmla="*/ 2165069 w 2405906"/>
                      <a:gd name="connsiteY4" fmla="*/ 0 h 757279"/>
                      <a:gd name="connsiteX5" fmla="*/ 2405906 w 2405906"/>
                      <a:gd name="connsiteY5" fmla="*/ 253719 h 757279"/>
                      <a:gd name="connsiteX6" fmla="*/ 2259728 w 2405906"/>
                      <a:gd name="connsiteY6" fmla="*/ 253719 h 757279"/>
                      <a:gd name="connsiteX7" fmla="*/ 2259728 w 2405906"/>
                      <a:gd name="connsiteY7" fmla="*/ 757279 h 757279"/>
                      <a:gd name="connsiteX8" fmla="*/ 0 w 2405906"/>
                      <a:gd name="connsiteY8" fmla="*/ 757279 h 757279"/>
                      <a:gd name="connsiteX9" fmla="*/ 0 w 2405906"/>
                      <a:gd name="connsiteY9" fmla="*/ 567959 h 75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5906" h="757279" fill="none" extrusionOk="0">
                        <a:moveTo>
                          <a:pt x="0" y="567959"/>
                        </a:moveTo>
                        <a:cubicBezTo>
                          <a:pt x="743985" y="698913"/>
                          <a:pt x="1129375" y="611533"/>
                          <a:pt x="2070409" y="567959"/>
                        </a:cubicBezTo>
                        <a:cubicBezTo>
                          <a:pt x="2076457" y="521430"/>
                          <a:pt x="2078477" y="313745"/>
                          <a:pt x="2070409" y="253719"/>
                        </a:cubicBezTo>
                        <a:cubicBezTo>
                          <a:pt x="2051731" y="252658"/>
                          <a:pt x="1944056" y="242243"/>
                          <a:pt x="1924231" y="253719"/>
                        </a:cubicBezTo>
                        <a:cubicBezTo>
                          <a:pt x="1976581" y="156252"/>
                          <a:pt x="2055819" y="78508"/>
                          <a:pt x="2165069" y="0"/>
                        </a:cubicBezTo>
                        <a:cubicBezTo>
                          <a:pt x="2233526" y="84452"/>
                          <a:pt x="2318235" y="133819"/>
                          <a:pt x="2405906" y="253719"/>
                        </a:cubicBezTo>
                        <a:cubicBezTo>
                          <a:pt x="2367433" y="249458"/>
                          <a:pt x="2289973" y="264157"/>
                          <a:pt x="2259728" y="253719"/>
                        </a:cubicBezTo>
                        <a:cubicBezTo>
                          <a:pt x="2220240" y="366869"/>
                          <a:pt x="2240958" y="629047"/>
                          <a:pt x="2259728" y="757279"/>
                        </a:cubicBezTo>
                        <a:cubicBezTo>
                          <a:pt x="1549411" y="840896"/>
                          <a:pt x="335791" y="738193"/>
                          <a:pt x="0" y="757279"/>
                        </a:cubicBezTo>
                        <a:cubicBezTo>
                          <a:pt x="-4203" y="698487"/>
                          <a:pt x="7224" y="600937"/>
                          <a:pt x="0" y="567959"/>
                        </a:cubicBezTo>
                        <a:close/>
                      </a:path>
                      <a:path w="2405906" h="757279" stroke="0" extrusionOk="0">
                        <a:moveTo>
                          <a:pt x="0" y="567959"/>
                        </a:moveTo>
                        <a:cubicBezTo>
                          <a:pt x="716561" y="686604"/>
                          <a:pt x="1630581" y="683971"/>
                          <a:pt x="2070409" y="567959"/>
                        </a:cubicBezTo>
                        <a:cubicBezTo>
                          <a:pt x="2081803" y="450580"/>
                          <a:pt x="2059650" y="295704"/>
                          <a:pt x="2070409" y="253719"/>
                        </a:cubicBezTo>
                        <a:cubicBezTo>
                          <a:pt x="1999738" y="254402"/>
                          <a:pt x="1991303" y="248978"/>
                          <a:pt x="1924231" y="253719"/>
                        </a:cubicBezTo>
                        <a:cubicBezTo>
                          <a:pt x="2055609" y="139582"/>
                          <a:pt x="2132799" y="37210"/>
                          <a:pt x="2165069" y="0"/>
                        </a:cubicBezTo>
                        <a:cubicBezTo>
                          <a:pt x="2245777" y="85530"/>
                          <a:pt x="2342251" y="205551"/>
                          <a:pt x="2405906" y="253719"/>
                        </a:cubicBezTo>
                        <a:cubicBezTo>
                          <a:pt x="2352738" y="245418"/>
                          <a:pt x="2309955" y="260118"/>
                          <a:pt x="2259728" y="253719"/>
                        </a:cubicBezTo>
                        <a:cubicBezTo>
                          <a:pt x="2280186" y="428469"/>
                          <a:pt x="2229434" y="582069"/>
                          <a:pt x="2259728" y="757279"/>
                        </a:cubicBezTo>
                        <a:cubicBezTo>
                          <a:pt x="1257444" y="795860"/>
                          <a:pt x="954635" y="693938"/>
                          <a:pt x="0" y="757279"/>
                        </a:cubicBezTo>
                        <a:cubicBezTo>
                          <a:pt x="-9793" y="723396"/>
                          <a:pt x="6481" y="588561"/>
                          <a:pt x="0" y="567959"/>
                        </a:cubicBezTo>
                        <a:close/>
                      </a:path>
                    </a:pathLst>
                  </a:custGeom>
                  <ask:type>
                    <ask:lineSketchNone/>
                  </ask:type>
                </ask:lineSketchStyleProps>
              </a:ext>
            </a:extLst>
          </a:ln>
          <a:scene3d>
            <a:camera prst="orthographicFront">
              <a:rot lat="0" lon="20999997"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正方形/長方形 5">
            <a:extLst>
              <a:ext uri="{FF2B5EF4-FFF2-40B4-BE49-F238E27FC236}">
                <a16:creationId xmlns:a16="http://schemas.microsoft.com/office/drawing/2014/main" id="{06F98227-CA06-E446-9F67-80B97C9D39A7}"/>
              </a:ext>
            </a:extLst>
          </p:cNvPr>
          <p:cNvSpPr/>
          <p:nvPr/>
        </p:nvSpPr>
        <p:spPr>
          <a:xfrm>
            <a:off x="9222303" y="3059963"/>
            <a:ext cx="2866778" cy="3223052"/>
          </a:xfrm>
          <a:prstGeom prst="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7" name="正方形/長方形 6">
            <a:extLst>
              <a:ext uri="{FF2B5EF4-FFF2-40B4-BE49-F238E27FC236}">
                <a16:creationId xmlns:a16="http://schemas.microsoft.com/office/drawing/2014/main" id="{C2840225-0142-1644-916A-584F1DF46A2D}"/>
              </a:ext>
            </a:extLst>
          </p:cNvPr>
          <p:cNvSpPr/>
          <p:nvPr/>
        </p:nvSpPr>
        <p:spPr>
          <a:xfrm>
            <a:off x="2680377" y="1566350"/>
            <a:ext cx="3924781" cy="450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aphicFrame>
        <p:nvGraphicFramePr>
          <p:cNvPr id="8" name="グラフ 7">
            <a:extLst>
              <a:ext uri="{FF2B5EF4-FFF2-40B4-BE49-F238E27FC236}">
                <a16:creationId xmlns:a16="http://schemas.microsoft.com/office/drawing/2014/main" id="{2B1991DB-9249-7146-AA50-E21BEC8AC832}"/>
              </a:ext>
            </a:extLst>
          </p:cNvPr>
          <p:cNvGraphicFramePr/>
          <p:nvPr/>
        </p:nvGraphicFramePr>
        <p:xfrm>
          <a:off x="366487" y="2196182"/>
          <a:ext cx="8552564" cy="4580808"/>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ボックス 8">
            <a:extLst>
              <a:ext uri="{FF2B5EF4-FFF2-40B4-BE49-F238E27FC236}">
                <a16:creationId xmlns:a16="http://schemas.microsoft.com/office/drawing/2014/main" id="{FD8505E2-A972-C744-88E2-740F9C9072E1}"/>
              </a:ext>
            </a:extLst>
          </p:cNvPr>
          <p:cNvSpPr txBox="1"/>
          <p:nvPr/>
        </p:nvSpPr>
        <p:spPr>
          <a:xfrm>
            <a:off x="9268132" y="4194435"/>
            <a:ext cx="2775119" cy="95410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曲数が</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約</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2000</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万曲増加</a:t>
            </a:r>
          </a:p>
        </p:txBody>
      </p:sp>
      <p:sp>
        <p:nvSpPr>
          <p:cNvPr id="10" name="テキスト ボックス 9">
            <a:extLst>
              <a:ext uri="{FF2B5EF4-FFF2-40B4-BE49-F238E27FC236}">
                <a16:creationId xmlns:a16="http://schemas.microsoft.com/office/drawing/2014/main" id="{7B9CA69D-1E06-C74F-819A-A3B97A10F5BE}"/>
              </a:ext>
            </a:extLst>
          </p:cNvPr>
          <p:cNvSpPr txBox="1"/>
          <p:nvPr/>
        </p:nvSpPr>
        <p:spPr>
          <a:xfrm>
            <a:off x="2969071" y="1560697"/>
            <a:ext cx="3347391"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Apple</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Music</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曲数推移</a:t>
            </a:r>
          </a:p>
        </p:txBody>
      </p:sp>
      <p:sp>
        <p:nvSpPr>
          <p:cNvPr id="11" name="スライド番号プレースホルダー 10">
            <a:extLst>
              <a:ext uri="{FF2B5EF4-FFF2-40B4-BE49-F238E27FC236}">
                <a16:creationId xmlns:a16="http://schemas.microsoft.com/office/drawing/2014/main" id="{1497EE07-76C6-F245-AADD-0B097E7C018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303885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2A7157-FE94-3D40-B035-149DD34046E8}"/>
              </a:ext>
            </a:extLst>
          </p:cNvPr>
          <p:cNvSpPr>
            <a:spLocks noGrp="1"/>
          </p:cNvSpPr>
          <p:nvPr>
            <p:ph type="title"/>
          </p:nvPr>
        </p:nvSpPr>
        <p:spPr/>
        <p:txBody>
          <a:bodyPr/>
          <a:lstStyle/>
          <a:p>
            <a:r>
              <a:rPr kumimoji="1" lang="ja-JP" altLang="en-US"/>
              <a:t>現状分析</a:t>
            </a:r>
            <a:r>
              <a:rPr kumimoji="1" lang="en-US" altLang="ja-JP" dirty="0"/>
              <a:t/>
            </a:r>
            <a:br>
              <a:rPr kumimoji="1" lang="en-US" altLang="ja-JP" dirty="0"/>
            </a:br>
            <a:r>
              <a:rPr kumimoji="1" lang="en-US" altLang="ja-JP" dirty="0"/>
              <a:t>〜</a:t>
            </a:r>
            <a:r>
              <a:rPr lang="ja-JP" altLang="en-US"/>
              <a:t>有料会員数推移</a:t>
            </a:r>
            <a:r>
              <a:rPr kumimoji="1" lang="en-US" altLang="ja-JP" dirty="0"/>
              <a:t>〜</a:t>
            </a:r>
            <a:endParaRPr kumimoji="1" lang="ja-JP" altLang="en-US"/>
          </a:p>
        </p:txBody>
      </p:sp>
      <p:sp>
        <p:nvSpPr>
          <p:cNvPr id="4" name="角丸四角形 3">
            <a:extLst>
              <a:ext uri="{FF2B5EF4-FFF2-40B4-BE49-F238E27FC236}">
                <a16:creationId xmlns:a16="http://schemas.microsoft.com/office/drawing/2014/main" id="{FD9D7341-A408-B74E-9BF3-EC69ADBBD14A}"/>
              </a:ext>
            </a:extLst>
          </p:cNvPr>
          <p:cNvSpPr/>
          <p:nvPr/>
        </p:nvSpPr>
        <p:spPr>
          <a:xfrm>
            <a:off x="212036" y="1639463"/>
            <a:ext cx="8861468" cy="5027664"/>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屈折矢印 4">
            <a:extLst>
              <a:ext uri="{FF2B5EF4-FFF2-40B4-BE49-F238E27FC236}">
                <a16:creationId xmlns:a16="http://schemas.microsoft.com/office/drawing/2014/main" id="{D3977662-3FB7-D140-AC78-D67616ECD0E9}"/>
              </a:ext>
            </a:extLst>
          </p:cNvPr>
          <p:cNvSpPr/>
          <p:nvPr/>
        </p:nvSpPr>
        <p:spPr>
          <a:xfrm flipV="1">
            <a:off x="9073503" y="2266824"/>
            <a:ext cx="1851795" cy="757279"/>
          </a:xfrm>
          <a:prstGeom prst="bentUpArrow">
            <a:avLst>
              <a:gd name="adj1" fmla="val 25000"/>
              <a:gd name="adj2" fmla="val 31803"/>
              <a:gd name="adj3" fmla="val 33504"/>
            </a:avLst>
          </a:prstGeom>
          <a:ln w="0" cap="rnd">
            <a:round/>
            <a:extLst>
              <a:ext uri="{C807C97D-BFC1-408E-A445-0C87EB9F89A2}">
                <ask:lineSketchStyleProps xmlns:ask="http://schemas.microsoft.com/office/drawing/2018/sketchyshapes" xmlns="" sd="1219033472">
                  <a:custGeom>
                    <a:avLst/>
                    <a:gdLst>
                      <a:gd name="connsiteX0" fmla="*/ 0 w 2405906"/>
                      <a:gd name="connsiteY0" fmla="*/ 567959 h 757279"/>
                      <a:gd name="connsiteX1" fmla="*/ 2070409 w 2405906"/>
                      <a:gd name="connsiteY1" fmla="*/ 567959 h 757279"/>
                      <a:gd name="connsiteX2" fmla="*/ 2070409 w 2405906"/>
                      <a:gd name="connsiteY2" fmla="*/ 253719 h 757279"/>
                      <a:gd name="connsiteX3" fmla="*/ 1924231 w 2405906"/>
                      <a:gd name="connsiteY3" fmla="*/ 253719 h 757279"/>
                      <a:gd name="connsiteX4" fmla="*/ 2165069 w 2405906"/>
                      <a:gd name="connsiteY4" fmla="*/ 0 h 757279"/>
                      <a:gd name="connsiteX5" fmla="*/ 2405906 w 2405906"/>
                      <a:gd name="connsiteY5" fmla="*/ 253719 h 757279"/>
                      <a:gd name="connsiteX6" fmla="*/ 2259728 w 2405906"/>
                      <a:gd name="connsiteY6" fmla="*/ 253719 h 757279"/>
                      <a:gd name="connsiteX7" fmla="*/ 2259728 w 2405906"/>
                      <a:gd name="connsiteY7" fmla="*/ 757279 h 757279"/>
                      <a:gd name="connsiteX8" fmla="*/ 0 w 2405906"/>
                      <a:gd name="connsiteY8" fmla="*/ 757279 h 757279"/>
                      <a:gd name="connsiteX9" fmla="*/ 0 w 2405906"/>
                      <a:gd name="connsiteY9" fmla="*/ 567959 h 75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5906" h="757279" fill="none" extrusionOk="0">
                        <a:moveTo>
                          <a:pt x="0" y="567959"/>
                        </a:moveTo>
                        <a:cubicBezTo>
                          <a:pt x="743985" y="698913"/>
                          <a:pt x="1129375" y="611533"/>
                          <a:pt x="2070409" y="567959"/>
                        </a:cubicBezTo>
                        <a:cubicBezTo>
                          <a:pt x="2076457" y="521430"/>
                          <a:pt x="2078477" y="313745"/>
                          <a:pt x="2070409" y="253719"/>
                        </a:cubicBezTo>
                        <a:cubicBezTo>
                          <a:pt x="2051731" y="252658"/>
                          <a:pt x="1944056" y="242243"/>
                          <a:pt x="1924231" y="253719"/>
                        </a:cubicBezTo>
                        <a:cubicBezTo>
                          <a:pt x="1976581" y="156252"/>
                          <a:pt x="2055819" y="78508"/>
                          <a:pt x="2165069" y="0"/>
                        </a:cubicBezTo>
                        <a:cubicBezTo>
                          <a:pt x="2233526" y="84452"/>
                          <a:pt x="2318235" y="133819"/>
                          <a:pt x="2405906" y="253719"/>
                        </a:cubicBezTo>
                        <a:cubicBezTo>
                          <a:pt x="2367433" y="249458"/>
                          <a:pt x="2289973" y="264157"/>
                          <a:pt x="2259728" y="253719"/>
                        </a:cubicBezTo>
                        <a:cubicBezTo>
                          <a:pt x="2220240" y="366869"/>
                          <a:pt x="2240958" y="629047"/>
                          <a:pt x="2259728" y="757279"/>
                        </a:cubicBezTo>
                        <a:cubicBezTo>
                          <a:pt x="1549411" y="840896"/>
                          <a:pt x="335791" y="738193"/>
                          <a:pt x="0" y="757279"/>
                        </a:cubicBezTo>
                        <a:cubicBezTo>
                          <a:pt x="-4203" y="698487"/>
                          <a:pt x="7224" y="600937"/>
                          <a:pt x="0" y="567959"/>
                        </a:cubicBezTo>
                        <a:close/>
                      </a:path>
                      <a:path w="2405906" h="757279" stroke="0" extrusionOk="0">
                        <a:moveTo>
                          <a:pt x="0" y="567959"/>
                        </a:moveTo>
                        <a:cubicBezTo>
                          <a:pt x="716561" y="686604"/>
                          <a:pt x="1630581" y="683971"/>
                          <a:pt x="2070409" y="567959"/>
                        </a:cubicBezTo>
                        <a:cubicBezTo>
                          <a:pt x="2081803" y="450580"/>
                          <a:pt x="2059650" y="295704"/>
                          <a:pt x="2070409" y="253719"/>
                        </a:cubicBezTo>
                        <a:cubicBezTo>
                          <a:pt x="1999738" y="254402"/>
                          <a:pt x="1991303" y="248978"/>
                          <a:pt x="1924231" y="253719"/>
                        </a:cubicBezTo>
                        <a:cubicBezTo>
                          <a:pt x="2055609" y="139582"/>
                          <a:pt x="2132799" y="37210"/>
                          <a:pt x="2165069" y="0"/>
                        </a:cubicBezTo>
                        <a:cubicBezTo>
                          <a:pt x="2245777" y="85530"/>
                          <a:pt x="2342251" y="205551"/>
                          <a:pt x="2405906" y="253719"/>
                        </a:cubicBezTo>
                        <a:cubicBezTo>
                          <a:pt x="2352738" y="245418"/>
                          <a:pt x="2309955" y="260118"/>
                          <a:pt x="2259728" y="253719"/>
                        </a:cubicBezTo>
                        <a:cubicBezTo>
                          <a:pt x="2280186" y="428469"/>
                          <a:pt x="2229434" y="582069"/>
                          <a:pt x="2259728" y="757279"/>
                        </a:cubicBezTo>
                        <a:cubicBezTo>
                          <a:pt x="1257444" y="795860"/>
                          <a:pt x="954635" y="693938"/>
                          <a:pt x="0" y="757279"/>
                        </a:cubicBezTo>
                        <a:cubicBezTo>
                          <a:pt x="-9793" y="723396"/>
                          <a:pt x="6481" y="588561"/>
                          <a:pt x="0" y="567959"/>
                        </a:cubicBezTo>
                        <a:close/>
                      </a:path>
                    </a:pathLst>
                  </a:custGeom>
                  <ask:type>
                    <ask:lineSketchNone/>
                  </ask:type>
                </ask:lineSketchStyleProps>
              </a:ext>
            </a:extLst>
          </a:ln>
          <a:scene3d>
            <a:camera prst="orthographicFront">
              <a:rot lat="0" lon="20999997"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正方形/長方形 5">
            <a:extLst>
              <a:ext uri="{FF2B5EF4-FFF2-40B4-BE49-F238E27FC236}">
                <a16:creationId xmlns:a16="http://schemas.microsoft.com/office/drawing/2014/main" id="{414F20E3-FB37-1742-AAAA-34258F1BC7DE}"/>
              </a:ext>
            </a:extLst>
          </p:cNvPr>
          <p:cNvSpPr/>
          <p:nvPr/>
        </p:nvSpPr>
        <p:spPr>
          <a:xfrm>
            <a:off x="9174177" y="3059962"/>
            <a:ext cx="2969697" cy="3223052"/>
          </a:xfrm>
          <a:prstGeom prst="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7" name="正方形/長方形 6">
            <a:extLst>
              <a:ext uri="{FF2B5EF4-FFF2-40B4-BE49-F238E27FC236}">
                <a16:creationId xmlns:a16="http://schemas.microsoft.com/office/drawing/2014/main" id="{E9619313-B126-1541-B9BA-E11DA45A9EBC}"/>
              </a:ext>
            </a:extLst>
          </p:cNvPr>
          <p:cNvSpPr/>
          <p:nvPr/>
        </p:nvSpPr>
        <p:spPr>
          <a:xfrm>
            <a:off x="2047740" y="1529600"/>
            <a:ext cx="5190055" cy="450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aphicFrame>
        <p:nvGraphicFramePr>
          <p:cNvPr id="8" name="グラフ 7">
            <a:extLst>
              <a:ext uri="{FF2B5EF4-FFF2-40B4-BE49-F238E27FC236}">
                <a16:creationId xmlns:a16="http://schemas.microsoft.com/office/drawing/2014/main" id="{AE2E9F61-2688-1346-8A02-662FDCFEC0DB}"/>
              </a:ext>
            </a:extLst>
          </p:cNvPr>
          <p:cNvGraphicFramePr/>
          <p:nvPr/>
        </p:nvGraphicFramePr>
        <p:xfrm>
          <a:off x="516807" y="1979961"/>
          <a:ext cx="8251923" cy="4507056"/>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ボックス 8">
            <a:extLst>
              <a:ext uri="{FF2B5EF4-FFF2-40B4-BE49-F238E27FC236}">
                <a16:creationId xmlns:a16="http://schemas.microsoft.com/office/drawing/2014/main" id="{2BB935BE-EE6F-9B4E-937B-22A72EFAC6D4}"/>
              </a:ext>
            </a:extLst>
          </p:cNvPr>
          <p:cNvSpPr txBox="1"/>
          <p:nvPr/>
        </p:nvSpPr>
        <p:spPr>
          <a:xfrm>
            <a:off x="2133908" y="1518296"/>
            <a:ext cx="5017720"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国内</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Apple</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Music</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有料会員数の変化</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0" name="テキスト ボックス 9">
            <a:extLst>
              <a:ext uri="{FF2B5EF4-FFF2-40B4-BE49-F238E27FC236}">
                <a16:creationId xmlns:a16="http://schemas.microsoft.com/office/drawing/2014/main" id="{2549EE2F-49A0-4442-BA31-4C000589A463}"/>
              </a:ext>
            </a:extLst>
          </p:cNvPr>
          <p:cNvSpPr txBox="1"/>
          <p:nvPr/>
        </p:nvSpPr>
        <p:spPr>
          <a:xfrm>
            <a:off x="9174177" y="3978990"/>
            <a:ext cx="3057247" cy="138499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補完プレイヤーの</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増加によって</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消費者も増加</a:t>
            </a:r>
          </a:p>
        </p:txBody>
      </p:sp>
      <p:sp>
        <p:nvSpPr>
          <p:cNvPr id="11" name="スライド番号プレースホルダー 10">
            <a:extLst>
              <a:ext uri="{FF2B5EF4-FFF2-40B4-BE49-F238E27FC236}">
                <a16:creationId xmlns:a16="http://schemas.microsoft.com/office/drawing/2014/main" id="{32C1862A-6364-3E46-9C27-EAF1D15465A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831711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9518AE-F5E4-0145-B00A-32ECFB8CD987}"/>
              </a:ext>
            </a:extLst>
          </p:cNvPr>
          <p:cNvSpPr>
            <a:spLocks noGrp="1"/>
          </p:cNvSpPr>
          <p:nvPr>
            <p:ph type="title"/>
          </p:nvPr>
        </p:nvSpPr>
        <p:spPr/>
        <p:txBody>
          <a:bodyPr/>
          <a:lstStyle/>
          <a:p>
            <a:r>
              <a:rPr kumimoji="1" lang="ja-JP" altLang="en-US"/>
              <a:t>現状分析</a:t>
            </a:r>
            <a:r>
              <a:rPr kumimoji="1" lang="en-US" altLang="ja-JP" dirty="0"/>
              <a:t/>
            </a:r>
            <a:br>
              <a:rPr kumimoji="1" lang="en-US" altLang="ja-JP" dirty="0"/>
            </a:br>
            <a:r>
              <a:rPr kumimoji="1" lang="en-US" altLang="ja-JP" dirty="0"/>
              <a:t>〜</a:t>
            </a:r>
            <a:r>
              <a:rPr kumimoji="1" lang="ja-JP" altLang="en-US"/>
              <a:t>ストリーミング音楽サービス市場売り上げ</a:t>
            </a:r>
            <a:r>
              <a:rPr kumimoji="1" lang="en-US" altLang="ja-JP" dirty="0"/>
              <a:t>〜</a:t>
            </a:r>
            <a:endParaRPr kumimoji="1" lang="ja-JP" altLang="en-US"/>
          </a:p>
        </p:txBody>
      </p:sp>
      <p:sp>
        <p:nvSpPr>
          <p:cNvPr id="4" name="角丸四角形 3">
            <a:extLst>
              <a:ext uri="{FF2B5EF4-FFF2-40B4-BE49-F238E27FC236}">
                <a16:creationId xmlns:a16="http://schemas.microsoft.com/office/drawing/2014/main" id="{29AF454E-8827-BB4E-88F1-955771D69AEF}"/>
              </a:ext>
            </a:extLst>
          </p:cNvPr>
          <p:cNvSpPr/>
          <p:nvPr/>
        </p:nvSpPr>
        <p:spPr>
          <a:xfrm>
            <a:off x="410818" y="1622870"/>
            <a:ext cx="11370364" cy="5027664"/>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graphicFrame>
        <p:nvGraphicFramePr>
          <p:cNvPr id="5" name="グラフ 4">
            <a:extLst>
              <a:ext uri="{FF2B5EF4-FFF2-40B4-BE49-F238E27FC236}">
                <a16:creationId xmlns:a16="http://schemas.microsoft.com/office/drawing/2014/main" id="{A7F9C03E-1E93-F543-A624-BF1BC2EFD192}"/>
              </a:ext>
            </a:extLst>
          </p:cNvPr>
          <p:cNvGraphicFramePr/>
          <p:nvPr/>
        </p:nvGraphicFramePr>
        <p:xfrm>
          <a:off x="504983" y="1979961"/>
          <a:ext cx="11182034" cy="4541489"/>
        </p:xfrm>
        <a:graphic>
          <a:graphicData uri="http://schemas.openxmlformats.org/drawingml/2006/chart">
            <c:chart xmlns:c="http://schemas.openxmlformats.org/drawingml/2006/chart" xmlns:r="http://schemas.openxmlformats.org/officeDocument/2006/relationships" r:id="rId2"/>
          </a:graphicData>
        </a:graphic>
      </p:graphicFrame>
      <p:sp>
        <p:nvSpPr>
          <p:cNvPr id="6" name="正方形/長方形 5">
            <a:extLst>
              <a:ext uri="{FF2B5EF4-FFF2-40B4-BE49-F238E27FC236}">
                <a16:creationId xmlns:a16="http://schemas.microsoft.com/office/drawing/2014/main" id="{A7A7CFA2-B1E7-4E45-9948-3AB0814D61FC}"/>
              </a:ext>
            </a:extLst>
          </p:cNvPr>
          <p:cNvSpPr/>
          <p:nvPr/>
        </p:nvSpPr>
        <p:spPr>
          <a:xfrm>
            <a:off x="2321933" y="1529600"/>
            <a:ext cx="7548133" cy="450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国内ストリーミング音楽サービス市場売上金額推移</a:t>
            </a:r>
            <a:endParaRPr kumimoji="1" lang="ja-JP" altLang="en-US" sz="24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0" name="テキスト ボックス 9">
            <a:extLst>
              <a:ext uri="{FF2B5EF4-FFF2-40B4-BE49-F238E27FC236}">
                <a16:creationId xmlns:a16="http://schemas.microsoft.com/office/drawing/2014/main" id="{BB67CE41-26CD-7D48-9EE2-CCF593DE59AB}"/>
              </a:ext>
            </a:extLst>
          </p:cNvPr>
          <p:cNvSpPr txBox="1"/>
          <p:nvPr/>
        </p:nvSpPr>
        <p:spPr>
          <a:xfrm>
            <a:off x="7825062" y="6616846"/>
            <a:ext cx="3861955" cy="25391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 altLang="ja-JP" sz="105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https://</a:t>
            </a:r>
            <a:r>
              <a:rPr kumimoji="1" lang="en" altLang="ja-JP" sz="1050" b="0" i="0" u="none" strike="noStrike" kern="1200" cap="none" spc="0" normalizeH="0" baseline="0" noProof="0" dirty="0" err="1">
                <a:ln>
                  <a:noFill/>
                </a:ln>
                <a:solidFill>
                  <a:prstClr val="black"/>
                </a:solidFill>
                <a:effectLst/>
                <a:uLnTx/>
                <a:uFillTx/>
                <a:latin typeface="Yu Gothic Medium" panose="020B0400000000000000" pitchFamily="34" charset="-128"/>
                <a:ea typeface="Yu Gothic Medium" panose="020B0400000000000000" pitchFamily="34" charset="-128"/>
                <a:cs typeface="+mn-cs"/>
              </a:rPr>
              <a:t>www.riaj.or.jp</a:t>
            </a:r>
            <a:r>
              <a:rPr kumimoji="1" lang="en" altLang="ja-JP" sz="105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en" altLang="ja-JP" sz="1050" b="0" i="0" u="none" strike="noStrike" kern="1200" cap="none" spc="0" normalizeH="0" baseline="0" noProof="0" dirty="0" err="1">
                <a:ln>
                  <a:noFill/>
                </a:ln>
                <a:solidFill>
                  <a:prstClr val="black"/>
                </a:solidFill>
                <a:effectLst/>
                <a:uLnTx/>
                <a:uFillTx/>
                <a:latin typeface="Yu Gothic Medium" panose="020B0400000000000000" pitchFamily="34" charset="-128"/>
                <a:ea typeface="Yu Gothic Medium" panose="020B0400000000000000" pitchFamily="34" charset="-128"/>
                <a:cs typeface="+mn-cs"/>
              </a:rPr>
              <a:t>riaj</a:t>
            </a:r>
            <a:r>
              <a:rPr kumimoji="1" lang="en" altLang="ja-JP" sz="105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/open/</a:t>
            </a:r>
            <a:r>
              <a:rPr kumimoji="1" lang="en" altLang="ja-JP" sz="1050" b="0" i="0" u="none" strike="noStrike" kern="1200" cap="none" spc="0" normalizeH="0" baseline="0" noProof="0" dirty="0" err="1">
                <a:ln>
                  <a:noFill/>
                </a:ln>
                <a:solidFill>
                  <a:prstClr val="black"/>
                </a:solidFill>
                <a:effectLst/>
                <a:uLnTx/>
                <a:uFillTx/>
                <a:latin typeface="Yu Gothic Medium" panose="020B0400000000000000" pitchFamily="34" charset="-128"/>
                <a:ea typeface="Yu Gothic Medium" panose="020B0400000000000000" pitchFamily="34" charset="-128"/>
                <a:cs typeface="+mn-cs"/>
              </a:rPr>
              <a:t>open-record!file?fid</a:t>
            </a:r>
            <a:r>
              <a:rPr kumimoji="1" lang="en" altLang="ja-JP" sz="105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=1734</a:t>
            </a:r>
            <a:endParaRPr kumimoji="1" lang="ja-JP" altLang="en-US" sz="105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7" name="スライド番号プレースホルダー 6">
            <a:extLst>
              <a:ext uri="{FF2B5EF4-FFF2-40B4-BE49-F238E27FC236}">
                <a16:creationId xmlns:a16="http://schemas.microsoft.com/office/drawing/2014/main" id="{0994C229-AACF-DC44-9455-0C5F0FF7EDC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285942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9588D102-B5D6-B84C-A88B-E1F851B6F236}"/>
              </a:ext>
            </a:extLst>
          </p:cNvPr>
          <p:cNvSpPr>
            <a:spLocks noGrp="1"/>
          </p:cNvSpPr>
          <p:nvPr>
            <p:ph type="title"/>
          </p:nvPr>
        </p:nvSpPr>
        <p:spPr/>
        <p:txBody>
          <a:bodyPr/>
          <a:lstStyle/>
          <a:p>
            <a:r>
              <a:rPr lang="en-US" altLang="ja-JP" dirty="0"/>
              <a:t/>
            </a:r>
            <a:br>
              <a:rPr lang="en-US" altLang="ja-JP" dirty="0"/>
            </a:br>
            <a:r>
              <a:rPr lang="ja-JP" altLang="en-US" dirty="0"/>
              <a:t>現状分析まとめ</a:t>
            </a:r>
            <a:endParaRPr kumimoji="1" lang="ja-JP" altLang="en-US" dirty="0"/>
          </a:p>
        </p:txBody>
      </p:sp>
      <p:sp>
        <p:nvSpPr>
          <p:cNvPr id="5" name="テキスト ボックス 4">
            <a:extLst>
              <a:ext uri="{FF2B5EF4-FFF2-40B4-BE49-F238E27FC236}">
                <a16:creationId xmlns:a16="http://schemas.microsoft.com/office/drawing/2014/main" id="{D7CFF295-E8BD-7E48-9083-04FB5D9EF7F4}"/>
              </a:ext>
            </a:extLst>
          </p:cNvPr>
          <p:cNvSpPr txBox="1"/>
          <p:nvPr/>
        </p:nvSpPr>
        <p:spPr>
          <a:xfrm>
            <a:off x="78968" y="3093615"/>
            <a:ext cx="12034064" cy="181588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a:t>
            </a: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音楽</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サービスのビジネスモデルはプラットフォーム</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・現在ストーミング音楽サービスは補完プレイヤーや消費者が増加傾向で</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売上も上がっている状態</a:t>
            </a:r>
            <a:endPar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5" name="テキスト ボックス 14">
            <a:extLst>
              <a:ext uri="{FF2B5EF4-FFF2-40B4-BE49-F238E27FC236}">
                <a16:creationId xmlns:a16="http://schemas.microsoft.com/office/drawing/2014/main" id="{A77BF5E2-64DD-3E40-9271-EBF40A3AE8E8}"/>
              </a:ext>
            </a:extLst>
          </p:cNvPr>
          <p:cNvSpPr txBox="1"/>
          <p:nvPr/>
        </p:nvSpPr>
        <p:spPr>
          <a:xfrm>
            <a:off x="1169581" y="-374266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 name="角丸四角形 5">
            <a:extLst>
              <a:ext uri="{FF2B5EF4-FFF2-40B4-BE49-F238E27FC236}">
                <a16:creationId xmlns:a16="http://schemas.microsoft.com/office/drawing/2014/main" id="{A3E8DD89-C52E-8C43-BDA8-8799946122D7}"/>
              </a:ext>
            </a:extLst>
          </p:cNvPr>
          <p:cNvSpPr/>
          <p:nvPr/>
        </p:nvSpPr>
        <p:spPr>
          <a:xfrm>
            <a:off x="78968" y="2580719"/>
            <a:ext cx="12015307" cy="2841674"/>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4" name="スライド番号プレースホルダー 13">
            <a:extLst>
              <a:ext uri="{FF2B5EF4-FFF2-40B4-BE49-F238E27FC236}">
                <a16:creationId xmlns:a16="http://schemas.microsoft.com/office/drawing/2014/main" id="{65C485FE-71CD-F243-ABA0-EF95B5D19F4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812280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9F339D-4768-1840-8F7C-3A5612799DD7}"/>
              </a:ext>
            </a:extLst>
          </p:cNvPr>
          <p:cNvSpPr>
            <a:spLocks noGrp="1"/>
          </p:cNvSpPr>
          <p:nvPr>
            <p:ph type="title"/>
          </p:nvPr>
        </p:nvSpPr>
        <p:spPr/>
        <p:txBody>
          <a:bodyPr/>
          <a:lstStyle/>
          <a:p>
            <a:r>
              <a:rPr kumimoji="1" lang="en-US" altLang="ja-JP" dirty="0"/>
              <a:t/>
            </a:r>
            <a:br>
              <a:rPr kumimoji="1" lang="en-US" altLang="ja-JP" dirty="0"/>
            </a:br>
            <a:r>
              <a:rPr kumimoji="1" lang="ja-JP" altLang="en-US"/>
              <a:t>研究</a:t>
            </a:r>
            <a:r>
              <a:rPr kumimoji="1" lang="ja-JP" altLang="en-US" dirty="0"/>
              <a:t>概要</a:t>
            </a:r>
          </a:p>
        </p:txBody>
      </p:sp>
      <p:sp>
        <p:nvSpPr>
          <p:cNvPr id="5" name="角丸四角形 4"/>
          <p:cNvSpPr/>
          <p:nvPr/>
        </p:nvSpPr>
        <p:spPr>
          <a:xfrm>
            <a:off x="517234" y="2151027"/>
            <a:ext cx="11157527" cy="38985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テキスト ボックス 5">
            <a:extLst>
              <a:ext uri="{FF2B5EF4-FFF2-40B4-BE49-F238E27FC236}">
                <a16:creationId xmlns:a16="http://schemas.microsoft.com/office/drawing/2014/main" id="{AA64C190-18C5-264A-AE71-E221E16712FE}"/>
              </a:ext>
            </a:extLst>
          </p:cNvPr>
          <p:cNvSpPr txBox="1"/>
          <p:nvPr/>
        </p:nvSpPr>
        <p:spPr>
          <a:xfrm>
            <a:off x="617574" y="2761450"/>
            <a:ext cx="10956846" cy="267765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近年、「ストリーミング音楽サービス」の登場で音楽市場が回復傾向にある。</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上記サービスのビジネスモデルであるプラットフォームは</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ネットワーク効果を利用してビジネスを拡大するのが一般的である。</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プラットフォーム内の魅力度を明確にして</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ストリーミング音楽サービス新たな満足度を解明していく。 </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4" name="スライド番号プレースホルダー 3">
            <a:extLst>
              <a:ext uri="{FF2B5EF4-FFF2-40B4-BE49-F238E27FC236}">
                <a16:creationId xmlns:a16="http://schemas.microsoft.com/office/drawing/2014/main" id="{02395CF5-6AD6-D24F-A8C5-16D28258043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330216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ECF463-30F7-BB4A-AC03-AFC665961538}"/>
              </a:ext>
            </a:extLst>
          </p:cNvPr>
          <p:cNvSpPr>
            <a:spLocks noGrp="1"/>
          </p:cNvSpPr>
          <p:nvPr>
            <p:ph type="title"/>
          </p:nvPr>
        </p:nvSpPr>
        <p:spPr/>
        <p:txBody>
          <a:bodyPr/>
          <a:lstStyle/>
          <a:p>
            <a:endParaRPr kumimoji="1" lang="ja-JP" altLang="en-US"/>
          </a:p>
        </p:txBody>
      </p:sp>
      <p:sp>
        <p:nvSpPr>
          <p:cNvPr id="4" name="スライド番号プレースホルダー 1">
            <a:extLst>
              <a:ext uri="{FF2B5EF4-FFF2-40B4-BE49-F238E27FC236}">
                <a16:creationId xmlns:a16="http://schemas.microsoft.com/office/drawing/2014/main" id="{835D464C-D8F2-A845-9DFE-E3D9CF927D04}"/>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5" name="スライド番号プレースホルダー 1">
            <a:extLst>
              <a:ext uri="{FF2B5EF4-FFF2-40B4-BE49-F238E27FC236}">
                <a16:creationId xmlns:a16="http://schemas.microsoft.com/office/drawing/2014/main" id="{EA0A5243-1956-D545-B0C8-58DCA503D77E}"/>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6" name="正方形/長方形 5">
            <a:extLst>
              <a:ext uri="{FF2B5EF4-FFF2-40B4-BE49-F238E27FC236}">
                <a16:creationId xmlns:a16="http://schemas.microsoft.com/office/drawing/2014/main" id="{904AB646-8EDF-B94A-9D61-8B3D5DA94CCA}"/>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7" name="正方形/長方形 6">
            <a:extLst>
              <a:ext uri="{FF2B5EF4-FFF2-40B4-BE49-F238E27FC236}">
                <a16:creationId xmlns:a16="http://schemas.microsoft.com/office/drawing/2014/main" id="{39B4B9E5-ED02-784A-960E-10B841203F9C}"/>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事例研究</a:t>
            </a:r>
          </a:p>
        </p:txBody>
      </p:sp>
      <p:sp>
        <p:nvSpPr>
          <p:cNvPr id="8" name="スライド番号プレースホルダー 7">
            <a:extLst>
              <a:ext uri="{FF2B5EF4-FFF2-40B4-BE49-F238E27FC236}">
                <a16:creationId xmlns:a16="http://schemas.microsoft.com/office/drawing/2014/main" id="{49B6C9E7-5217-D748-AA17-8A6ECE6571F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871224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FA6947B-6539-7D4F-A6C4-26A79DB477A1}"/>
              </a:ext>
            </a:extLst>
          </p:cNvPr>
          <p:cNvSpPr>
            <a:spLocks noGrp="1"/>
          </p:cNvSpPr>
          <p:nvPr>
            <p:ph type="title"/>
          </p:nvPr>
        </p:nvSpPr>
        <p:spPr/>
        <p:txBody>
          <a:bodyPr>
            <a:normAutofit/>
          </a:bodyPr>
          <a:lstStyle/>
          <a:p>
            <a:r>
              <a:rPr kumimoji="1" lang="ja-JP" altLang="en-US"/>
              <a:t>事例研究</a:t>
            </a:r>
            <a:r>
              <a:rPr kumimoji="1" lang="en-US" altLang="ja-JP" dirty="0"/>
              <a:t/>
            </a:r>
            <a:br>
              <a:rPr kumimoji="1" lang="en-US" altLang="ja-JP" dirty="0"/>
            </a:br>
            <a:r>
              <a:rPr kumimoji="1" lang="en-US" altLang="ja-JP" dirty="0"/>
              <a:t>〜</a:t>
            </a:r>
            <a:r>
              <a:rPr kumimoji="1" lang="ja-JP" altLang="en-US"/>
              <a:t>発見！！</a:t>
            </a:r>
            <a:r>
              <a:rPr kumimoji="1" lang="en-US" altLang="ja-JP" dirty="0"/>
              <a:t>〜</a:t>
            </a:r>
            <a:endParaRPr kumimoji="1" lang="ja-JP" altLang="en-US"/>
          </a:p>
        </p:txBody>
      </p:sp>
      <p:sp>
        <p:nvSpPr>
          <p:cNvPr id="4" name="テキスト ボックス 3">
            <a:extLst>
              <a:ext uri="{FF2B5EF4-FFF2-40B4-BE49-F238E27FC236}">
                <a16:creationId xmlns:a16="http://schemas.microsoft.com/office/drawing/2014/main" id="{091E247A-C8F0-1D41-9F74-D581A7515B73}"/>
              </a:ext>
            </a:extLst>
          </p:cNvPr>
          <p:cNvSpPr txBox="1"/>
          <p:nvPr/>
        </p:nvSpPr>
        <p:spPr>
          <a:xfrm>
            <a:off x="1462357" y="3231160"/>
            <a:ext cx="9417963" cy="120032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プラットフォームビジネスを調べていく中で</a:t>
            </a:r>
            <a:endPar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気になるプラットフォームを発見しました</a:t>
            </a: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p:txBody>
      </p:sp>
      <p:sp>
        <p:nvSpPr>
          <p:cNvPr id="5" name="正方形/長方形 4">
            <a:extLst>
              <a:ext uri="{FF2B5EF4-FFF2-40B4-BE49-F238E27FC236}">
                <a16:creationId xmlns:a16="http://schemas.microsoft.com/office/drawing/2014/main" id="{3EBC6F8A-CB1F-454B-8478-0377BF60CA66}"/>
              </a:ext>
            </a:extLst>
          </p:cNvPr>
          <p:cNvSpPr/>
          <p:nvPr/>
        </p:nvSpPr>
        <p:spPr>
          <a:xfrm>
            <a:off x="1341199" y="3003150"/>
            <a:ext cx="9509595" cy="1656347"/>
          </a:xfrm>
          <a:prstGeom prst="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pic>
        <p:nvPicPr>
          <p:cNvPr id="6" name="Picture 26" descr="RPGのキャラクターのイラスト（棒人間）">
            <a:hlinkClick r:id="rId2"/>
            <a:extLst>
              <a:ext uri="{FF2B5EF4-FFF2-40B4-BE49-F238E27FC236}">
                <a16:creationId xmlns:a16="http://schemas.microsoft.com/office/drawing/2014/main" id="{B87BB08C-7F53-4249-B75E-C62D9399C8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3340" y="4531920"/>
            <a:ext cx="3266366" cy="2500256"/>
          </a:xfrm>
          <a:prstGeom prst="rect">
            <a:avLst/>
          </a:prstGeom>
          <a:noFill/>
          <a:extLst>
            <a:ext uri="{909E8E84-426E-40DD-AFC4-6F175D3DCCD1}">
              <a14:hiddenFill xmlns:a14="http://schemas.microsoft.com/office/drawing/2010/main">
                <a:solidFill>
                  <a:srgbClr val="FFFFFF"/>
                </a:solidFill>
              </a14:hiddenFill>
            </a:ext>
          </a:extLst>
        </p:spPr>
      </p:pic>
      <p:sp>
        <p:nvSpPr>
          <p:cNvPr id="7" name="スライド番号プレースホルダー 6">
            <a:extLst>
              <a:ext uri="{FF2B5EF4-FFF2-40B4-BE49-F238E27FC236}">
                <a16:creationId xmlns:a16="http://schemas.microsoft.com/office/drawing/2014/main" id="{B746AF1A-EB4A-4747-A67E-57F049D98ED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573550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a:extLst>
              <a:ext uri="{FF2B5EF4-FFF2-40B4-BE49-F238E27FC236}">
                <a16:creationId xmlns:a16="http://schemas.microsoft.com/office/drawing/2014/main" id="{E4C0C71B-7B20-D342-B6BB-EA24B5B58F3F}"/>
              </a:ext>
            </a:extLst>
          </p:cNvPr>
          <p:cNvSpPr/>
          <p:nvPr/>
        </p:nvSpPr>
        <p:spPr>
          <a:xfrm>
            <a:off x="212036" y="1639463"/>
            <a:ext cx="8861468" cy="5027664"/>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3" name="正方形/長方形 12">
            <a:extLst>
              <a:ext uri="{FF2B5EF4-FFF2-40B4-BE49-F238E27FC236}">
                <a16:creationId xmlns:a16="http://schemas.microsoft.com/office/drawing/2014/main" id="{4E9B04C4-5362-8444-900B-8CA24516F1BF}"/>
              </a:ext>
            </a:extLst>
          </p:cNvPr>
          <p:cNvSpPr/>
          <p:nvPr/>
        </p:nvSpPr>
        <p:spPr>
          <a:xfrm>
            <a:off x="1614782" y="1529600"/>
            <a:ext cx="6055975" cy="4503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3" name="タイトル 2">
            <a:extLst>
              <a:ext uri="{FF2B5EF4-FFF2-40B4-BE49-F238E27FC236}">
                <a16:creationId xmlns:a16="http://schemas.microsoft.com/office/drawing/2014/main" id="{206083F6-4008-FC49-BBD2-F7002776721B}"/>
              </a:ext>
            </a:extLst>
          </p:cNvPr>
          <p:cNvSpPr>
            <a:spLocks noGrp="1"/>
          </p:cNvSpPr>
          <p:nvPr>
            <p:ph type="title"/>
          </p:nvPr>
        </p:nvSpPr>
        <p:spPr/>
        <p:txBody>
          <a:bodyPr/>
          <a:lstStyle/>
          <a:p>
            <a:r>
              <a:rPr kumimoji="1" lang="ja-JP" altLang="en-US"/>
              <a:t>事例研究</a:t>
            </a:r>
            <a:r>
              <a:rPr kumimoji="1" lang="en-US" altLang="ja-JP" dirty="0"/>
              <a:t/>
            </a:r>
            <a:br>
              <a:rPr kumimoji="1" lang="en-US" altLang="ja-JP" dirty="0"/>
            </a:br>
            <a:r>
              <a:rPr kumimoji="1" lang="en-US" altLang="ja-JP" dirty="0"/>
              <a:t>〜</a:t>
            </a:r>
            <a:r>
              <a:rPr kumimoji="1" lang="ja-JP" altLang="en-US"/>
              <a:t>気になるプラットフォームの事例</a:t>
            </a:r>
            <a:r>
              <a:rPr kumimoji="1" lang="en-US" altLang="ja-JP" dirty="0"/>
              <a:t>〜</a:t>
            </a:r>
            <a:endParaRPr kumimoji="1" lang="ja-JP" altLang="en-US"/>
          </a:p>
        </p:txBody>
      </p:sp>
      <p:sp>
        <p:nvSpPr>
          <p:cNvPr id="5" name="屈折矢印 4">
            <a:extLst>
              <a:ext uri="{FF2B5EF4-FFF2-40B4-BE49-F238E27FC236}">
                <a16:creationId xmlns:a16="http://schemas.microsoft.com/office/drawing/2014/main" id="{068C0B58-1289-064E-B693-4B843875BA5C}"/>
              </a:ext>
            </a:extLst>
          </p:cNvPr>
          <p:cNvSpPr/>
          <p:nvPr/>
        </p:nvSpPr>
        <p:spPr>
          <a:xfrm flipV="1">
            <a:off x="9073503" y="2266824"/>
            <a:ext cx="1851795" cy="757279"/>
          </a:xfrm>
          <a:prstGeom prst="bentUpArrow">
            <a:avLst>
              <a:gd name="adj1" fmla="val 25000"/>
              <a:gd name="adj2" fmla="val 31803"/>
              <a:gd name="adj3" fmla="val 33504"/>
            </a:avLst>
          </a:prstGeom>
          <a:ln w="0" cap="rnd">
            <a:round/>
            <a:extLst>
              <a:ext uri="{C807C97D-BFC1-408E-A445-0C87EB9F89A2}">
                <ask:lineSketchStyleProps xmlns:ask="http://schemas.microsoft.com/office/drawing/2018/sketchyshapes" xmlns="" sd="1219033472">
                  <a:custGeom>
                    <a:avLst/>
                    <a:gdLst>
                      <a:gd name="connsiteX0" fmla="*/ 0 w 2405906"/>
                      <a:gd name="connsiteY0" fmla="*/ 567959 h 757279"/>
                      <a:gd name="connsiteX1" fmla="*/ 2070409 w 2405906"/>
                      <a:gd name="connsiteY1" fmla="*/ 567959 h 757279"/>
                      <a:gd name="connsiteX2" fmla="*/ 2070409 w 2405906"/>
                      <a:gd name="connsiteY2" fmla="*/ 253719 h 757279"/>
                      <a:gd name="connsiteX3" fmla="*/ 1924231 w 2405906"/>
                      <a:gd name="connsiteY3" fmla="*/ 253719 h 757279"/>
                      <a:gd name="connsiteX4" fmla="*/ 2165069 w 2405906"/>
                      <a:gd name="connsiteY4" fmla="*/ 0 h 757279"/>
                      <a:gd name="connsiteX5" fmla="*/ 2405906 w 2405906"/>
                      <a:gd name="connsiteY5" fmla="*/ 253719 h 757279"/>
                      <a:gd name="connsiteX6" fmla="*/ 2259728 w 2405906"/>
                      <a:gd name="connsiteY6" fmla="*/ 253719 h 757279"/>
                      <a:gd name="connsiteX7" fmla="*/ 2259728 w 2405906"/>
                      <a:gd name="connsiteY7" fmla="*/ 757279 h 757279"/>
                      <a:gd name="connsiteX8" fmla="*/ 0 w 2405906"/>
                      <a:gd name="connsiteY8" fmla="*/ 757279 h 757279"/>
                      <a:gd name="connsiteX9" fmla="*/ 0 w 2405906"/>
                      <a:gd name="connsiteY9" fmla="*/ 567959 h 75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05906" h="757279" fill="none" extrusionOk="0">
                        <a:moveTo>
                          <a:pt x="0" y="567959"/>
                        </a:moveTo>
                        <a:cubicBezTo>
                          <a:pt x="743985" y="698913"/>
                          <a:pt x="1129375" y="611533"/>
                          <a:pt x="2070409" y="567959"/>
                        </a:cubicBezTo>
                        <a:cubicBezTo>
                          <a:pt x="2076457" y="521430"/>
                          <a:pt x="2078477" y="313745"/>
                          <a:pt x="2070409" y="253719"/>
                        </a:cubicBezTo>
                        <a:cubicBezTo>
                          <a:pt x="2051731" y="252658"/>
                          <a:pt x="1944056" y="242243"/>
                          <a:pt x="1924231" y="253719"/>
                        </a:cubicBezTo>
                        <a:cubicBezTo>
                          <a:pt x="1976581" y="156252"/>
                          <a:pt x="2055819" y="78508"/>
                          <a:pt x="2165069" y="0"/>
                        </a:cubicBezTo>
                        <a:cubicBezTo>
                          <a:pt x="2233526" y="84452"/>
                          <a:pt x="2318235" y="133819"/>
                          <a:pt x="2405906" y="253719"/>
                        </a:cubicBezTo>
                        <a:cubicBezTo>
                          <a:pt x="2367433" y="249458"/>
                          <a:pt x="2289973" y="264157"/>
                          <a:pt x="2259728" y="253719"/>
                        </a:cubicBezTo>
                        <a:cubicBezTo>
                          <a:pt x="2220240" y="366869"/>
                          <a:pt x="2240958" y="629047"/>
                          <a:pt x="2259728" y="757279"/>
                        </a:cubicBezTo>
                        <a:cubicBezTo>
                          <a:pt x="1549411" y="840896"/>
                          <a:pt x="335791" y="738193"/>
                          <a:pt x="0" y="757279"/>
                        </a:cubicBezTo>
                        <a:cubicBezTo>
                          <a:pt x="-4203" y="698487"/>
                          <a:pt x="7224" y="600937"/>
                          <a:pt x="0" y="567959"/>
                        </a:cubicBezTo>
                        <a:close/>
                      </a:path>
                      <a:path w="2405906" h="757279" stroke="0" extrusionOk="0">
                        <a:moveTo>
                          <a:pt x="0" y="567959"/>
                        </a:moveTo>
                        <a:cubicBezTo>
                          <a:pt x="716561" y="686604"/>
                          <a:pt x="1630581" y="683971"/>
                          <a:pt x="2070409" y="567959"/>
                        </a:cubicBezTo>
                        <a:cubicBezTo>
                          <a:pt x="2081803" y="450580"/>
                          <a:pt x="2059650" y="295704"/>
                          <a:pt x="2070409" y="253719"/>
                        </a:cubicBezTo>
                        <a:cubicBezTo>
                          <a:pt x="1999738" y="254402"/>
                          <a:pt x="1991303" y="248978"/>
                          <a:pt x="1924231" y="253719"/>
                        </a:cubicBezTo>
                        <a:cubicBezTo>
                          <a:pt x="2055609" y="139582"/>
                          <a:pt x="2132799" y="37210"/>
                          <a:pt x="2165069" y="0"/>
                        </a:cubicBezTo>
                        <a:cubicBezTo>
                          <a:pt x="2245777" y="85530"/>
                          <a:pt x="2342251" y="205551"/>
                          <a:pt x="2405906" y="253719"/>
                        </a:cubicBezTo>
                        <a:cubicBezTo>
                          <a:pt x="2352738" y="245418"/>
                          <a:pt x="2309955" y="260118"/>
                          <a:pt x="2259728" y="253719"/>
                        </a:cubicBezTo>
                        <a:cubicBezTo>
                          <a:pt x="2280186" y="428469"/>
                          <a:pt x="2229434" y="582069"/>
                          <a:pt x="2259728" y="757279"/>
                        </a:cubicBezTo>
                        <a:cubicBezTo>
                          <a:pt x="1257444" y="795860"/>
                          <a:pt x="954635" y="693938"/>
                          <a:pt x="0" y="757279"/>
                        </a:cubicBezTo>
                        <a:cubicBezTo>
                          <a:pt x="-9793" y="723396"/>
                          <a:pt x="6481" y="588561"/>
                          <a:pt x="0" y="567959"/>
                        </a:cubicBezTo>
                        <a:close/>
                      </a:path>
                    </a:pathLst>
                  </a:custGeom>
                  <ask:type>
                    <ask:lineSketchNone/>
                  </ask:type>
                </ask:lineSketchStyleProps>
              </a:ext>
            </a:extLst>
          </a:ln>
          <a:scene3d>
            <a:camera prst="orthographicFront">
              <a:rot lat="0" lon="20999997"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正方形/長方形 5">
            <a:extLst>
              <a:ext uri="{FF2B5EF4-FFF2-40B4-BE49-F238E27FC236}">
                <a16:creationId xmlns:a16="http://schemas.microsoft.com/office/drawing/2014/main" id="{6640B62D-D513-6F4B-BFC7-30CDB0796A9F}"/>
              </a:ext>
            </a:extLst>
          </p:cNvPr>
          <p:cNvSpPr/>
          <p:nvPr/>
        </p:nvSpPr>
        <p:spPr>
          <a:xfrm>
            <a:off x="9222303" y="3059963"/>
            <a:ext cx="2866778" cy="3223052"/>
          </a:xfrm>
          <a:prstGeom prst="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7" name="テキスト ボックス 6">
            <a:extLst>
              <a:ext uri="{FF2B5EF4-FFF2-40B4-BE49-F238E27FC236}">
                <a16:creationId xmlns:a16="http://schemas.microsoft.com/office/drawing/2014/main" id="{636583A4-D50A-7A42-BC73-08B5461F820F}"/>
              </a:ext>
            </a:extLst>
          </p:cNvPr>
          <p:cNvSpPr txBox="1"/>
          <p:nvPr/>
        </p:nvSpPr>
        <p:spPr>
          <a:xfrm>
            <a:off x="9205074" y="3429000"/>
            <a:ext cx="2953053" cy="258532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7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2016</a:t>
            </a:r>
            <a:r>
              <a:rPr kumimoji="1" lang="ja-JP" altLang="en-US" sz="2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年までは</a:t>
            </a:r>
            <a:endParaRPr kumimoji="1" lang="en-US" altLang="ja-JP" sz="27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消費者が増加</a:t>
            </a:r>
            <a:endParaRPr kumimoji="1" lang="en-US" altLang="ja-JP" sz="27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するも</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7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2017</a:t>
            </a:r>
            <a:r>
              <a:rPr kumimoji="1" lang="ja-JP" altLang="en-US" sz="2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年から</a:t>
            </a:r>
            <a:endParaRPr kumimoji="1" lang="en-US" altLang="ja-JP" sz="27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レシピ数増加と</a:t>
            </a:r>
            <a:endParaRPr kumimoji="1" lang="en-US" altLang="ja-JP" sz="27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共に</a:t>
            </a:r>
            <a:r>
              <a:rPr kumimoji="1" lang="ja-JP" altLang="en-US" sz="2700" b="0"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消費者数減少</a:t>
            </a:r>
            <a:endParaRPr kumimoji="1" lang="en-US" altLang="ja-JP" sz="2700" b="0"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p:txBody>
      </p:sp>
      <p:graphicFrame>
        <p:nvGraphicFramePr>
          <p:cNvPr id="9" name="グラフ 8">
            <a:extLst>
              <a:ext uri="{FF2B5EF4-FFF2-40B4-BE49-F238E27FC236}">
                <a16:creationId xmlns:a16="http://schemas.microsoft.com/office/drawing/2014/main" id="{3C025633-8810-1D4A-8604-E88205D159B2}"/>
              </a:ext>
            </a:extLst>
          </p:cNvPr>
          <p:cNvGraphicFramePr/>
          <p:nvPr/>
        </p:nvGraphicFramePr>
        <p:xfrm>
          <a:off x="343606" y="1846569"/>
          <a:ext cx="8598328" cy="4820557"/>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a:extLst>
              <a:ext uri="{FF2B5EF4-FFF2-40B4-BE49-F238E27FC236}">
                <a16:creationId xmlns:a16="http://schemas.microsoft.com/office/drawing/2014/main" id="{EB3196D0-6752-0143-BAE7-5206BC2E0A8C}"/>
              </a:ext>
            </a:extLst>
          </p:cNvPr>
          <p:cNvSpPr txBox="1"/>
          <p:nvPr/>
        </p:nvSpPr>
        <p:spPr>
          <a:xfrm>
            <a:off x="1677855" y="1438438"/>
            <a:ext cx="5929828"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クックパッド　レシピ数と消費者数</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2" name="テキスト ボックス 11">
            <a:extLst>
              <a:ext uri="{FF2B5EF4-FFF2-40B4-BE49-F238E27FC236}">
                <a16:creationId xmlns:a16="http://schemas.microsoft.com/office/drawing/2014/main" id="{F3C29790-A033-EE43-923F-20E51C973A10}"/>
              </a:ext>
            </a:extLst>
          </p:cNvPr>
          <p:cNvSpPr txBox="1"/>
          <p:nvPr/>
        </p:nvSpPr>
        <p:spPr>
          <a:xfrm>
            <a:off x="425093" y="5798557"/>
            <a:ext cx="364202"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9D90A0"/>
                </a:solidFill>
                <a:effectLst/>
                <a:uLnTx/>
                <a:uFillTx/>
                <a:latin typeface="游ゴシック" panose="020F0502020204030204"/>
                <a:ea typeface="游ゴシック" panose="020B0400000000000000" pitchFamily="34" charset="-128"/>
                <a:cs typeface="+mn-cs"/>
              </a:rPr>
              <a:t>万</a:t>
            </a:r>
            <a:endParaRPr kumimoji="1" lang="en-US" altLang="ja-JP" sz="1400" b="1" i="0" u="none" strike="noStrike" kern="1200" cap="none" spc="0" normalizeH="0" baseline="0" noProof="0" dirty="0">
              <a:ln>
                <a:noFill/>
              </a:ln>
              <a:solidFill>
                <a:srgbClr val="9D90A0"/>
              </a:solidFill>
              <a:effectLst/>
              <a:uLnTx/>
              <a:uFillTx/>
              <a:latin typeface="游ゴシック" panose="020F0502020204030204"/>
              <a:ea typeface="游ゴシック"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a:ln>
                  <a:noFill/>
                </a:ln>
                <a:solidFill>
                  <a:srgbClr val="9D90A0"/>
                </a:solidFill>
                <a:effectLst/>
                <a:uLnTx/>
                <a:uFillTx/>
                <a:latin typeface="游ゴシック" panose="020F0502020204030204"/>
                <a:ea typeface="游ゴシック" panose="020B0400000000000000" pitchFamily="34" charset="-128"/>
                <a:cs typeface="+mn-cs"/>
              </a:rPr>
              <a:t>人</a:t>
            </a:r>
            <a:endParaRPr kumimoji="1" lang="ja-JP" altLang="en-US" sz="1400" b="0" i="0" u="none" strike="noStrike" kern="1200" cap="none" spc="0" normalizeH="0" baseline="0" noProof="0">
              <a:ln>
                <a:noFill/>
              </a:ln>
              <a:solidFill>
                <a:srgbClr val="9D90A0"/>
              </a:solidFill>
              <a:effectLst/>
              <a:uLnTx/>
              <a:uFillTx/>
              <a:latin typeface="游ゴシック" panose="020F0502020204030204"/>
              <a:ea typeface="游ゴシック" panose="020B0400000000000000" pitchFamily="34" charset="-128"/>
              <a:cs typeface="+mn-cs"/>
            </a:endParaRPr>
          </a:p>
        </p:txBody>
      </p:sp>
      <p:sp>
        <p:nvSpPr>
          <p:cNvPr id="15" name="テキスト ボックス 14">
            <a:extLst>
              <a:ext uri="{FF2B5EF4-FFF2-40B4-BE49-F238E27FC236}">
                <a16:creationId xmlns:a16="http://schemas.microsoft.com/office/drawing/2014/main" id="{B92D4330-FE7D-8747-8731-54AFAB5AD873}"/>
              </a:ext>
            </a:extLst>
          </p:cNvPr>
          <p:cNvSpPr txBox="1"/>
          <p:nvPr/>
        </p:nvSpPr>
        <p:spPr>
          <a:xfrm>
            <a:off x="6870657" y="6624965"/>
            <a:ext cx="2202847"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rPr>
              <a:t>　</a:t>
            </a:r>
            <a:r>
              <a:rPr kumimoji="0" lang="en-US"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hlinkClick r:id="rId4"/>
              </a:rPr>
              <a:t>https://info.cookpad.com/ir/</a:t>
            </a:r>
            <a:endParaRPr kumimoji="1" lang="ja-JP" altLang="en-US" sz="11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 name="スライド番号プレースホルダー 9">
            <a:extLst>
              <a:ext uri="{FF2B5EF4-FFF2-40B4-BE49-F238E27FC236}">
                <a16:creationId xmlns:a16="http://schemas.microsoft.com/office/drawing/2014/main" id="{E0FBADB7-F3FE-3346-A918-A1F3CA5B33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5129184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3FD30F5-CF9E-C54F-B9E3-CFD280B51EAA}"/>
              </a:ext>
            </a:extLst>
          </p:cNvPr>
          <p:cNvSpPr>
            <a:spLocks noGrp="1"/>
          </p:cNvSpPr>
          <p:nvPr>
            <p:ph type="title"/>
          </p:nvPr>
        </p:nvSpPr>
        <p:spPr/>
        <p:txBody>
          <a:bodyPr>
            <a:normAutofit/>
          </a:bodyPr>
          <a:lstStyle/>
          <a:p>
            <a:r>
              <a:rPr lang="ja-JP" altLang="en-US"/>
              <a:t>事例研究</a:t>
            </a:r>
            <a:r>
              <a:rPr lang="en-US" altLang="ja-JP" dirty="0"/>
              <a:t/>
            </a:r>
            <a:br>
              <a:rPr lang="en-US" altLang="ja-JP" dirty="0"/>
            </a:br>
            <a:r>
              <a:rPr lang="en-US" altLang="ja-JP" dirty="0"/>
              <a:t>〜</a:t>
            </a:r>
            <a:r>
              <a:rPr lang="ja-JP" altLang="en-US"/>
              <a:t>クックパッドの現状分析</a:t>
            </a:r>
            <a:r>
              <a:rPr lang="en-US" altLang="ja-JP" dirty="0"/>
              <a:t>〜</a:t>
            </a:r>
            <a:endParaRPr kumimoji="1" lang="ja-JP" altLang="en-US"/>
          </a:p>
        </p:txBody>
      </p:sp>
      <p:sp>
        <p:nvSpPr>
          <p:cNvPr id="4" name="テキスト ボックス 3">
            <a:extLst>
              <a:ext uri="{FF2B5EF4-FFF2-40B4-BE49-F238E27FC236}">
                <a16:creationId xmlns:a16="http://schemas.microsoft.com/office/drawing/2014/main" id="{9F7E70BE-ABC7-2642-A67C-BC2CA22FBDFB}"/>
              </a:ext>
            </a:extLst>
          </p:cNvPr>
          <p:cNvSpPr txBox="1"/>
          <p:nvPr/>
        </p:nvSpPr>
        <p:spPr>
          <a:xfrm>
            <a:off x="745225" y="2024451"/>
            <a:ext cx="10701549"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①</a:t>
            </a:r>
            <a:r>
              <a:rPr kumimoji="0"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作る料理が決まっている</a:t>
            </a:r>
            <a:r>
              <a:rPr kumimoji="0"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高関与な消費者</a:t>
            </a:r>
            <a:r>
              <a:rPr kumimoji="0"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がターゲット</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②</a:t>
            </a:r>
            <a:r>
              <a:rPr kumimoji="0"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様々な人に色んな料理レシピを</a:t>
            </a:r>
            <a:r>
              <a:rPr kumimoji="0"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投稿してもらうか</a:t>
            </a:r>
            <a:endParaRPr kumimoji="0" lang="en-US" altLang="ja-JP" sz="24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③</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レシピ数を増やすことによって</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検索ワードで上位に入り知名度を上げる</a:t>
            </a:r>
            <a:endParaRPr kumimoji="1" lang="en-US" altLang="ja-JP" sz="24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p:txBody>
      </p:sp>
      <p:sp>
        <p:nvSpPr>
          <p:cNvPr id="8" name="角丸四角形 7">
            <a:extLst>
              <a:ext uri="{FF2B5EF4-FFF2-40B4-BE49-F238E27FC236}">
                <a16:creationId xmlns:a16="http://schemas.microsoft.com/office/drawing/2014/main" id="{66C1E21C-5C61-7342-9712-3C2F0CDCC10A}"/>
              </a:ext>
            </a:extLst>
          </p:cNvPr>
          <p:cNvSpPr/>
          <p:nvPr/>
        </p:nvSpPr>
        <p:spPr>
          <a:xfrm>
            <a:off x="633868" y="1630453"/>
            <a:ext cx="10924260" cy="3362461"/>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9" name="正方形/長方形 8">
            <a:extLst>
              <a:ext uri="{FF2B5EF4-FFF2-40B4-BE49-F238E27FC236}">
                <a16:creationId xmlns:a16="http://schemas.microsoft.com/office/drawing/2014/main" id="{46EBB512-E514-BC44-A024-E156E0A75214}"/>
              </a:ext>
            </a:extLst>
          </p:cNvPr>
          <p:cNvSpPr/>
          <p:nvPr/>
        </p:nvSpPr>
        <p:spPr>
          <a:xfrm>
            <a:off x="1279393" y="1535678"/>
            <a:ext cx="3906839" cy="5588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1" name="テキスト ボックス 10">
            <a:extLst>
              <a:ext uri="{FF2B5EF4-FFF2-40B4-BE49-F238E27FC236}">
                <a16:creationId xmlns:a16="http://schemas.microsoft.com/office/drawing/2014/main" id="{17EBF4A8-89A4-0F4F-B7DA-CDD8326CBA24}"/>
              </a:ext>
            </a:extLst>
          </p:cNvPr>
          <p:cNvSpPr txBox="1"/>
          <p:nvPr/>
        </p:nvSpPr>
        <p:spPr>
          <a:xfrm>
            <a:off x="1279394" y="1436970"/>
            <a:ext cx="3775393"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クックパッド戦略流れ</a:t>
            </a:r>
          </a:p>
        </p:txBody>
      </p:sp>
      <p:sp>
        <p:nvSpPr>
          <p:cNvPr id="13" name="下矢印 12">
            <a:extLst>
              <a:ext uri="{FF2B5EF4-FFF2-40B4-BE49-F238E27FC236}">
                <a16:creationId xmlns:a16="http://schemas.microsoft.com/office/drawing/2014/main" id="{C92C4785-4D29-AC47-B081-47F06888EBF0}"/>
              </a:ext>
            </a:extLst>
          </p:cNvPr>
          <p:cNvSpPr/>
          <p:nvPr/>
        </p:nvSpPr>
        <p:spPr>
          <a:xfrm>
            <a:off x="5853683" y="3277190"/>
            <a:ext cx="484632" cy="5993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4" name="テキスト ボックス 13">
            <a:extLst>
              <a:ext uri="{FF2B5EF4-FFF2-40B4-BE49-F238E27FC236}">
                <a16:creationId xmlns:a16="http://schemas.microsoft.com/office/drawing/2014/main" id="{BC39847E-E87E-F147-9270-6A70B89B8856}"/>
              </a:ext>
            </a:extLst>
          </p:cNvPr>
          <p:cNvSpPr txBox="1"/>
          <p:nvPr/>
        </p:nvSpPr>
        <p:spPr>
          <a:xfrm>
            <a:off x="1335720" y="4025331"/>
            <a:ext cx="9520555" cy="95410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補完プレイヤーの数が増えた為、消費者が増加する。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→ネットワーク効果によりプラットフォームとして活性化</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5" name="テキスト ボックス 14">
            <a:extLst>
              <a:ext uri="{FF2B5EF4-FFF2-40B4-BE49-F238E27FC236}">
                <a16:creationId xmlns:a16="http://schemas.microsoft.com/office/drawing/2014/main" id="{74EEA87C-6A0A-7844-9B6A-07607C58835B}"/>
              </a:ext>
            </a:extLst>
          </p:cNvPr>
          <p:cNvSpPr txBox="1"/>
          <p:nvPr/>
        </p:nvSpPr>
        <p:spPr>
          <a:xfrm>
            <a:off x="268487" y="5664282"/>
            <a:ext cx="11668280" cy="52322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なぜか補完プレイヤーが急激に増加した年から</a:t>
            </a: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消費者数が減少</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している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87892283-1F4C-9D4C-9C39-9CE3816A3EB8}"/>
              </a:ext>
            </a:extLst>
          </p:cNvPr>
          <p:cNvSpPr/>
          <p:nvPr/>
        </p:nvSpPr>
        <p:spPr>
          <a:xfrm>
            <a:off x="261857" y="5523554"/>
            <a:ext cx="11674910" cy="804676"/>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2" name="テキスト ボックス 11">
            <a:extLst>
              <a:ext uri="{FF2B5EF4-FFF2-40B4-BE49-F238E27FC236}">
                <a16:creationId xmlns:a16="http://schemas.microsoft.com/office/drawing/2014/main" id="{55382439-3B37-0542-ACFA-4D76A1147357}"/>
              </a:ext>
            </a:extLst>
          </p:cNvPr>
          <p:cNvSpPr txBox="1"/>
          <p:nvPr/>
        </p:nvSpPr>
        <p:spPr>
          <a:xfrm>
            <a:off x="9738399" y="6566836"/>
            <a:ext cx="1819729"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 altLang="ja-JP" sz="11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http://</a:t>
            </a:r>
            <a:r>
              <a:rPr kumimoji="1" lang="en" altLang="ja-JP" sz="1100" b="0" i="0" u="none" strike="noStrike" kern="1200" cap="none" spc="0" normalizeH="0" baseline="0" noProof="0" dirty="0" err="1">
                <a:ln>
                  <a:noFill/>
                </a:ln>
                <a:solidFill>
                  <a:prstClr val="black"/>
                </a:solidFill>
                <a:effectLst/>
                <a:uLnTx/>
                <a:uFillTx/>
                <a:latin typeface="Yu Gothic Medium" panose="020B0400000000000000" pitchFamily="34" charset="-128"/>
                <a:ea typeface="Yu Gothic Medium" panose="020B0400000000000000" pitchFamily="34" charset="-128"/>
                <a:cs typeface="+mn-cs"/>
              </a:rPr>
              <a:t>komugi.jp</a:t>
            </a:r>
            <a:r>
              <a:rPr kumimoji="1" lang="en" altLang="ja-JP" sz="11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/?p=400</a:t>
            </a:r>
            <a:endParaRPr kumimoji="1" lang="ja-JP" altLang="en-US" sz="11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6" name="スライド番号プレースホルダー 5">
            <a:extLst>
              <a:ext uri="{FF2B5EF4-FFF2-40B4-BE49-F238E27FC236}">
                <a16:creationId xmlns:a16="http://schemas.microsoft.com/office/drawing/2014/main" id="{FB8EDFF0-33C8-A641-980A-25A2FFCDEC1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6532073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54E782-E79E-9E4B-9760-05CD62CA50AD}"/>
              </a:ext>
            </a:extLst>
          </p:cNvPr>
          <p:cNvSpPr>
            <a:spLocks noGrp="1"/>
          </p:cNvSpPr>
          <p:nvPr>
            <p:ph type="title"/>
          </p:nvPr>
        </p:nvSpPr>
        <p:spPr/>
        <p:txBody>
          <a:bodyPr>
            <a:normAutofit/>
          </a:bodyPr>
          <a:lstStyle/>
          <a:p>
            <a:r>
              <a:rPr lang="ja-JP" altLang="en-US"/>
              <a:t>事例研究</a:t>
            </a:r>
            <a:r>
              <a:rPr lang="en-US" altLang="ja-JP" dirty="0"/>
              <a:t/>
            </a:r>
            <a:br>
              <a:rPr lang="en-US" altLang="ja-JP" dirty="0"/>
            </a:br>
            <a:r>
              <a:rPr lang="en-US" altLang="ja-JP" dirty="0"/>
              <a:t>〜</a:t>
            </a:r>
            <a:r>
              <a:rPr lang="ja-JP" altLang="en-US"/>
              <a:t>関与の定義付け</a:t>
            </a:r>
            <a:r>
              <a:rPr lang="en-US" altLang="ja-JP" dirty="0"/>
              <a:t>〜</a:t>
            </a:r>
            <a:endParaRPr kumimoji="1" lang="ja-JP" altLang="en-US"/>
          </a:p>
        </p:txBody>
      </p:sp>
      <p:sp>
        <p:nvSpPr>
          <p:cNvPr id="7" name="テキスト ボックス 6">
            <a:extLst>
              <a:ext uri="{FF2B5EF4-FFF2-40B4-BE49-F238E27FC236}">
                <a16:creationId xmlns:a16="http://schemas.microsoft.com/office/drawing/2014/main" id="{D223D673-B1EC-C94D-99D3-1B38EBC71444}"/>
              </a:ext>
            </a:extLst>
          </p:cNvPr>
          <p:cNvSpPr txBox="1"/>
          <p:nvPr/>
        </p:nvSpPr>
        <p:spPr>
          <a:xfrm>
            <a:off x="608886" y="2206048"/>
            <a:ext cx="10973801" cy="39703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クックパットで</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何の料理を作るか決まっている時</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に</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サイトを使用する場合</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高関与状態</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クックパットで</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料理はするが、何を作るか決まっていない時</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にサイトを使用する場合</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低関与状態</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と、定義する。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8" name="角丸四角形 7">
            <a:extLst>
              <a:ext uri="{FF2B5EF4-FFF2-40B4-BE49-F238E27FC236}">
                <a16:creationId xmlns:a16="http://schemas.microsoft.com/office/drawing/2014/main" id="{26A337FC-24F6-8A49-ACAF-79A1A77CA269}"/>
              </a:ext>
            </a:extLst>
          </p:cNvPr>
          <p:cNvSpPr/>
          <p:nvPr/>
        </p:nvSpPr>
        <p:spPr>
          <a:xfrm>
            <a:off x="416505" y="2033506"/>
            <a:ext cx="11358562" cy="4315402"/>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4" name="スライド番号プレースホルダー 3">
            <a:extLst>
              <a:ext uri="{FF2B5EF4-FFF2-40B4-BE49-F238E27FC236}">
                <a16:creationId xmlns:a16="http://schemas.microsoft.com/office/drawing/2014/main" id="{D635B9AE-B855-F649-AA23-893DF38643F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6727712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EAEEC82A-82BC-6045-BA77-F7656181527E}"/>
              </a:ext>
            </a:extLst>
          </p:cNvPr>
          <p:cNvSpPr>
            <a:spLocks noGrp="1"/>
          </p:cNvSpPr>
          <p:nvPr>
            <p:ph type="title"/>
          </p:nvPr>
        </p:nvSpPr>
        <p:spPr/>
        <p:txBody>
          <a:bodyPr>
            <a:normAutofit fontScale="90000"/>
          </a:bodyPr>
          <a:lstStyle/>
          <a:p>
            <a:r>
              <a:rPr lang="ja-JP" altLang="en-US"/>
              <a:t>事例研究</a:t>
            </a:r>
            <a:r>
              <a:rPr lang="en-US" altLang="ja-JP" dirty="0"/>
              <a:t/>
            </a:r>
            <a:br>
              <a:rPr lang="en-US" altLang="ja-JP" dirty="0"/>
            </a:br>
            <a:r>
              <a:rPr lang="en-US" altLang="ja-JP" dirty="0"/>
              <a:t>〜</a:t>
            </a:r>
            <a:r>
              <a:rPr lang="ja-JP" altLang="en-US"/>
              <a:t>クックパッドの担当者が説明する利用者が減少した理由</a:t>
            </a:r>
            <a:r>
              <a:rPr lang="en-US" altLang="ja-JP" dirty="0"/>
              <a:t>〜</a:t>
            </a:r>
            <a:endParaRPr kumimoji="1" lang="ja-JP" altLang="en-US"/>
          </a:p>
        </p:txBody>
      </p:sp>
      <p:sp>
        <p:nvSpPr>
          <p:cNvPr id="5" name="テキスト ボックス 4">
            <a:extLst>
              <a:ext uri="{FF2B5EF4-FFF2-40B4-BE49-F238E27FC236}">
                <a16:creationId xmlns:a16="http://schemas.microsoft.com/office/drawing/2014/main" id="{E7A61ED6-E319-9844-B57E-F0FE10A5A666}"/>
              </a:ext>
            </a:extLst>
          </p:cNvPr>
          <p:cNvSpPr txBox="1"/>
          <p:nvPr/>
        </p:nvSpPr>
        <p:spPr>
          <a:xfrm>
            <a:off x="395069" y="5249286"/>
            <a:ext cx="11391260"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「ユーザーが減ったのは</a:t>
            </a:r>
            <a:r>
              <a:rPr kumimoji="0" lang="en"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Google</a:t>
            </a:r>
            <a:r>
              <a:rPr kumimoji="0"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の検索表示が変わったせいだ」と主張</a:t>
            </a:r>
            <a:endPar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8" name="角丸四角形 7">
            <a:extLst>
              <a:ext uri="{FF2B5EF4-FFF2-40B4-BE49-F238E27FC236}">
                <a16:creationId xmlns:a16="http://schemas.microsoft.com/office/drawing/2014/main" id="{317ED6BE-5B47-FD46-9E47-7D882FED1198}"/>
              </a:ext>
            </a:extLst>
          </p:cNvPr>
          <p:cNvSpPr/>
          <p:nvPr/>
        </p:nvSpPr>
        <p:spPr>
          <a:xfrm>
            <a:off x="811499" y="2153390"/>
            <a:ext cx="10558401" cy="1346286"/>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9" name="正方形/長方形 8">
            <a:extLst>
              <a:ext uri="{FF2B5EF4-FFF2-40B4-BE49-F238E27FC236}">
                <a16:creationId xmlns:a16="http://schemas.microsoft.com/office/drawing/2014/main" id="{0ED57430-7F98-FF4D-B606-B20EF5B043FB}"/>
              </a:ext>
            </a:extLst>
          </p:cNvPr>
          <p:cNvSpPr/>
          <p:nvPr/>
        </p:nvSpPr>
        <p:spPr>
          <a:xfrm>
            <a:off x="1001328" y="1919712"/>
            <a:ext cx="5617344" cy="436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テキスト ボックス 5">
            <a:extLst>
              <a:ext uri="{FF2B5EF4-FFF2-40B4-BE49-F238E27FC236}">
                <a16:creationId xmlns:a16="http://schemas.microsoft.com/office/drawing/2014/main" id="{F1D88589-9065-3246-991F-9CBE586394F3}"/>
              </a:ext>
            </a:extLst>
          </p:cNvPr>
          <p:cNvSpPr txBox="1"/>
          <p:nvPr/>
        </p:nvSpPr>
        <p:spPr>
          <a:xfrm>
            <a:off x="1001328" y="1927514"/>
            <a:ext cx="5724644"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実際にクックパッドの担当の方は、、、</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0" name="テキスト ボックス 9">
            <a:extLst>
              <a:ext uri="{FF2B5EF4-FFF2-40B4-BE49-F238E27FC236}">
                <a16:creationId xmlns:a16="http://schemas.microsoft.com/office/drawing/2014/main" id="{10A42790-EF65-904D-AACD-B586D5907D4A}"/>
              </a:ext>
            </a:extLst>
          </p:cNvPr>
          <p:cNvSpPr txBox="1"/>
          <p:nvPr/>
        </p:nvSpPr>
        <p:spPr>
          <a:xfrm>
            <a:off x="1810522" y="2484956"/>
            <a:ext cx="8560357"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「大手検索エンジン（</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Google</a:t>
            </a:r>
            <a:r>
              <a:rPr kumimoji="0"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）のアルゴリズム変更によって</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新規流入数が減少した事が原因で</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利用者数が減った」</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2" name="下矢印 11">
            <a:extLst>
              <a:ext uri="{FF2B5EF4-FFF2-40B4-BE49-F238E27FC236}">
                <a16:creationId xmlns:a16="http://schemas.microsoft.com/office/drawing/2014/main" id="{F7C95A15-977B-F249-BDC8-C8645E80D2D6}"/>
              </a:ext>
            </a:extLst>
          </p:cNvPr>
          <p:cNvSpPr/>
          <p:nvPr/>
        </p:nvSpPr>
        <p:spPr>
          <a:xfrm>
            <a:off x="5772150" y="3779876"/>
            <a:ext cx="647700" cy="8487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5" name="角丸四角形 14">
            <a:extLst>
              <a:ext uri="{FF2B5EF4-FFF2-40B4-BE49-F238E27FC236}">
                <a16:creationId xmlns:a16="http://schemas.microsoft.com/office/drawing/2014/main" id="{D1BC085C-EAFD-C245-BB20-8960358FA9F4}"/>
              </a:ext>
            </a:extLst>
          </p:cNvPr>
          <p:cNvSpPr/>
          <p:nvPr/>
        </p:nvSpPr>
        <p:spPr>
          <a:xfrm>
            <a:off x="395069" y="4923584"/>
            <a:ext cx="11391260" cy="1174624"/>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6" name="正方形/長方形 15">
            <a:extLst>
              <a:ext uri="{FF2B5EF4-FFF2-40B4-BE49-F238E27FC236}">
                <a16:creationId xmlns:a16="http://schemas.microsoft.com/office/drawing/2014/main" id="{1227D595-8091-864D-B7EA-A1B453C0671C}"/>
              </a:ext>
            </a:extLst>
          </p:cNvPr>
          <p:cNvSpPr/>
          <p:nvPr/>
        </p:nvSpPr>
        <p:spPr>
          <a:xfrm>
            <a:off x="899267" y="4703625"/>
            <a:ext cx="3262432" cy="4362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7" name="テキスト ボックス 16">
            <a:extLst>
              <a:ext uri="{FF2B5EF4-FFF2-40B4-BE49-F238E27FC236}">
                <a16:creationId xmlns:a16="http://schemas.microsoft.com/office/drawing/2014/main" id="{6D218E1B-DC08-1848-B1F5-8D6A6ED7B394}"/>
              </a:ext>
            </a:extLst>
          </p:cNvPr>
          <p:cNvSpPr txBox="1"/>
          <p:nvPr/>
        </p:nvSpPr>
        <p:spPr>
          <a:xfrm>
            <a:off x="1001328" y="4714860"/>
            <a:ext cx="326243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減少した理由を、、、</a:t>
            </a:r>
          </a:p>
        </p:txBody>
      </p:sp>
      <p:sp>
        <p:nvSpPr>
          <p:cNvPr id="4" name="テキスト ボックス 3">
            <a:extLst>
              <a:ext uri="{FF2B5EF4-FFF2-40B4-BE49-F238E27FC236}">
                <a16:creationId xmlns:a16="http://schemas.microsoft.com/office/drawing/2014/main" id="{2A3274C1-0B5E-CB42-8552-387B04BAAE95}"/>
              </a:ext>
            </a:extLst>
          </p:cNvPr>
          <p:cNvSpPr txBox="1"/>
          <p:nvPr/>
        </p:nvSpPr>
        <p:spPr>
          <a:xfrm>
            <a:off x="8051800" y="6571095"/>
            <a:ext cx="3631122"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http://</a:t>
            </a:r>
            <a:r>
              <a:rPr kumimoji="1" lang="en" altLang="ja-JP" sz="11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34" charset="-128"/>
                <a:cs typeface="+mn-cs"/>
              </a:rPr>
              <a:t>pdf.irpocket.com</a:t>
            </a:r>
            <a:r>
              <a:rPr kumimoji="1" lang="en"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/C2193/</a:t>
            </a:r>
            <a:r>
              <a:rPr kumimoji="1" lang="en" altLang="ja-JP" sz="11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34" charset="-128"/>
                <a:cs typeface="+mn-cs"/>
              </a:rPr>
              <a:t>xOcR</a:t>
            </a:r>
            <a:r>
              <a:rPr kumimoji="1" lang="en"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/Drb5/</a:t>
            </a:r>
            <a:r>
              <a:rPr kumimoji="1" lang="en" altLang="ja-JP" sz="11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34" charset="-128"/>
                <a:cs typeface="+mn-cs"/>
              </a:rPr>
              <a:t>wEnJ.pdf</a:t>
            </a:r>
            <a:endParaRPr kumimoji="1" lang="ja-JP" altLang="en-US" sz="11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 name="スライド番号プレースホルダー 6">
            <a:extLst>
              <a:ext uri="{FF2B5EF4-FFF2-40B4-BE49-F238E27FC236}">
                <a16:creationId xmlns:a16="http://schemas.microsoft.com/office/drawing/2014/main" id="{522ABE24-62A7-0246-B53F-292666DCF07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9783013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263034-2CD7-D441-8634-83FABB9F3685}"/>
              </a:ext>
            </a:extLst>
          </p:cNvPr>
          <p:cNvSpPr>
            <a:spLocks noGrp="1"/>
          </p:cNvSpPr>
          <p:nvPr>
            <p:ph type="title"/>
          </p:nvPr>
        </p:nvSpPr>
        <p:spPr/>
        <p:txBody>
          <a:bodyPr/>
          <a:lstStyle/>
          <a:p>
            <a:r>
              <a:rPr lang="ja-JP" altLang="en-US"/>
              <a:t>事例研究</a:t>
            </a:r>
            <a:r>
              <a:rPr lang="en-US" altLang="ja-JP" dirty="0"/>
              <a:t/>
            </a:r>
            <a:br>
              <a:rPr lang="en-US" altLang="ja-JP" dirty="0"/>
            </a:br>
            <a:r>
              <a:rPr lang="en-US" altLang="ja-JP" dirty="0"/>
              <a:t>〜</a:t>
            </a:r>
            <a:r>
              <a:rPr lang="ja-JP" altLang="en-US"/>
              <a:t>クックパッドの主張に対しての疑問</a:t>
            </a:r>
            <a:r>
              <a:rPr lang="en-US" altLang="ja-JP" dirty="0"/>
              <a:t>〜</a:t>
            </a:r>
            <a:endParaRPr lang="ja-JP" altLang="en-US"/>
          </a:p>
        </p:txBody>
      </p:sp>
      <p:sp>
        <p:nvSpPr>
          <p:cNvPr id="6" name="テキスト ボックス 5">
            <a:extLst>
              <a:ext uri="{FF2B5EF4-FFF2-40B4-BE49-F238E27FC236}">
                <a16:creationId xmlns:a16="http://schemas.microsoft.com/office/drawing/2014/main" id="{62F10643-0989-624F-869E-36A96FD0D7F7}"/>
              </a:ext>
            </a:extLst>
          </p:cNvPr>
          <p:cNvSpPr txBox="1"/>
          <p:nvPr/>
        </p:nvSpPr>
        <p:spPr>
          <a:xfrm>
            <a:off x="1355270" y="3678391"/>
            <a:ext cx="9481458"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本当に</a:t>
            </a: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Google</a:t>
            </a: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の表示方法だけが原因なのか？</a:t>
            </a:r>
          </a:p>
        </p:txBody>
      </p:sp>
      <p:sp>
        <p:nvSpPr>
          <p:cNvPr id="8" name="正方形/長方形 7">
            <a:extLst>
              <a:ext uri="{FF2B5EF4-FFF2-40B4-BE49-F238E27FC236}">
                <a16:creationId xmlns:a16="http://schemas.microsoft.com/office/drawing/2014/main" id="{67D44FAE-2D25-6B48-9560-30EAF664A6F8}"/>
              </a:ext>
            </a:extLst>
          </p:cNvPr>
          <p:cNvSpPr/>
          <p:nvPr/>
        </p:nvSpPr>
        <p:spPr>
          <a:xfrm>
            <a:off x="1262270" y="3173382"/>
            <a:ext cx="9667458" cy="1656347"/>
          </a:xfrm>
          <a:prstGeom prst="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pic>
        <p:nvPicPr>
          <p:cNvPr id="26" name="図 25">
            <a:extLst>
              <a:ext uri="{FF2B5EF4-FFF2-40B4-BE49-F238E27FC236}">
                <a16:creationId xmlns:a16="http://schemas.microsoft.com/office/drawing/2014/main" id="{84481633-E80F-794D-ACAD-C170C4C135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39517" y="4771263"/>
            <a:ext cx="2743200" cy="2115312"/>
          </a:xfrm>
          <a:prstGeom prst="rect">
            <a:avLst/>
          </a:prstGeom>
        </p:spPr>
      </p:pic>
      <p:sp>
        <p:nvSpPr>
          <p:cNvPr id="5" name="スライド番号プレースホルダー 4">
            <a:extLst>
              <a:ext uri="{FF2B5EF4-FFF2-40B4-BE49-F238E27FC236}">
                <a16:creationId xmlns:a16="http://schemas.microsoft.com/office/drawing/2014/main" id="{88FF8F9D-A29B-2A44-856E-EB18479E687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4195381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6EDB98-70E9-6C49-8E0E-8872CBFA7A78}"/>
              </a:ext>
            </a:extLst>
          </p:cNvPr>
          <p:cNvSpPr>
            <a:spLocks noGrp="1"/>
          </p:cNvSpPr>
          <p:nvPr>
            <p:ph type="title"/>
          </p:nvPr>
        </p:nvSpPr>
        <p:spPr/>
        <p:txBody>
          <a:bodyPr/>
          <a:lstStyle/>
          <a:p>
            <a:r>
              <a:rPr kumimoji="1" lang="ja-JP" altLang="en-US"/>
              <a:t>事例研究</a:t>
            </a:r>
            <a:r>
              <a:rPr kumimoji="1" lang="en-US" altLang="ja-JP" dirty="0"/>
              <a:t/>
            </a:r>
            <a:br>
              <a:rPr kumimoji="1" lang="en-US" altLang="ja-JP" dirty="0"/>
            </a:br>
            <a:r>
              <a:rPr kumimoji="1" lang="en-US" altLang="ja-JP" dirty="0"/>
              <a:t>〜</a:t>
            </a:r>
            <a:r>
              <a:rPr kumimoji="1" lang="ja-JP" altLang="en-US"/>
              <a:t>クックパッド利用者のコメント</a:t>
            </a:r>
            <a:r>
              <a:rPr kumimoji="1" lang="en-US" altLang="ja-JP" dirty="0"/>
              <a:t>〜</a:t>
            </a:r>
            <a:endParaRPr kumimoji="1" lang="ja-JP" altLang="en-US"/>
          </a:p>
        </p:txBody>
      </p:sp>
      <p:pic>
        <p:nvPicPr>
          <p:cNvPr id="4" name="グラフィックス 6" descr="女性">
            <a:extLst>
              <a:ext uri="{FF2B5EF4-FFF2-40B4-BE49-F238E27FC236}">
                <a16:creationId xmlns:a16="http://schemas.microsoft.com/office/drawing/2014/main" id="{228A15FF-AD64-034C-971B-BF887C7E412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839662" y="3392654"/>
            <a:ext cx="833298" cy="914400"/>
          </a:xfrm>
          <a:prstGeom prst="rect">
            <a:avLst/>
          </a:prstGeom>
        </p:spPr>
      </p:pic>
      <p:sp>
        <p:nvSpPr>
          <p:cNvPr id="5" name="テキスト ボックス 4">
            <a:extLst>
              <a:ext uri="{FF2B5EF4-FFF2-40B4-BE49-F238E27FC236}">
                <a16:creationId xmlns:a16="http://schemas.microsoft.com/office/drawing/2014/main" id="{DC4FC3E3-B389-0540-8FAB-CCA00352DD94}"/>
              </a:ext>
            </a:extLst>
          </p:cNvPr>
          <p:cNvSpPr txBox="1"/>
          <p:nvPr/>
        </p:nvSpPr>
        <p:spPr>
          <a:xfrm>
            <a:off x="1714849" y="3490812"/>
            <a:ext cx="8762295" cy="92333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なんでもいいから料理を作らなきゃっていう時に、クックパッドは料理数が多すぎる。選ぶ時点で既に面倒くさい。更に本当に美味しいレシピがどれか見極めないといけないから時間が掛かる。</a:t>
            </a:r>
            <a:endParaRPr kumimoji="1" lang="ja-JP" altLang="en-US"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6" name="吹き出し: 角を丸めた四角形 10">
            <a:extLst>
              <a:ext uri="{FF2B5EF4-FFF2-40B4-BE49-F238E27FC236}">
                <a16:creationId xmlns:a16="http://schemas.microsoft.com/office/drawing/2014/main" id="{2D108792-11F5-FD41-8677-5A436405D288}"/>
              </a:ext>
            </a:extLst>
          </p:cNvPr>
          <p:cNvSpPr/>
          <p:nvPr/>
        </p:nvSpPr>
        <p:spPr>
          <a:xfrm flipH="1">
            <a:off x="1685830" y="1940668"/>
            <a:ext cx="8753255" cy="1119647"/>
          </a:xfrm>
          <a:prstGeom prst="wedgeRoundRectCallout">
            <a:avLst>
              <a:gd name="adj1" fmla="val 53898"/>
              <a:gd name="adj2" fmla="val -28016"/>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7" name="吹き出し: 角を丸めた四角形 10">
            <a:extLst>
              <a:ext uri="{FF2B5EF4-FFF2-40B4-BE49-F238E27FC236}">
                <a16:creationId xmlns:a16="http://schemas.microsoft.com/office/drawing/2014/main" id="{214B3BEB-4256-284D-955D-428CBCE45CEC}"/>
              </a:ext>
            </a:extLst>
          </p:cNvPr>
          <p:cNvSpPr/>
          <p:nvPr/>
        </p:nvSpPr>
        <p:spPr>
          <a:xfrm>
            <a:off x="1685830" y="3392654"/>
            <a:ext cx="8753255" cy="1119647"/>
          </a:xfrm>
          <a:prstGeom prst="wedgeRoundRectCallout">
            <a:avLst>
              <a:gd name="adj1" fmla="val 53898"/>
              <a:gd name="adj2" fmla="val -28016"/>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8" name="テキスト ボックス 7">
            <a:extLst>
              <a:ext uri="{FF2B5EF4-FFF2-40B4-BE49-F238E27FC236}">
                <a16:creationId xmlns:a16="http://schemas.microsoft.com/office/drawing/2014/main" id="{28824B0E-D4F7-5040-A3FD-915073801FF5}"/>
              </a:ext>
            </a:extLst>
          </p:cNvPr>
          <p:cNvSpPr txBox="1"/>
          <p:nvPr/>
        </p:nvSpPr>
        <p:spPr>
          <a:xfrm>
            <a:off x="1714849" y="2331622"/>
            <a:ext cx="734047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クックパッドはレシピが多すぎて、どのレシピが良いのか選べない。</a:t>
            </a:r>
            <a:endParaRPr kumimoji="0"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9" name="角丸四角形 8">
            <a:extLst>
              <a:ext uri="{FF2B5EF4-FFF2-40B4-BE49-F238E27FC236}">
                <a16:creationId xmlns:a16="http://schemas.microsoft.com/office/drawing/2014/main" id="{E804BEE0-C0CA-F54D-A6A7-C3B8DC7F3D48}"/>
              </a:ext>
            </a:extLst>
          </p:cNvPr>
          <p:cNvSpPr/>
          <p:nvPr/>
        </p:nvSpPr>
        <p:spPr>
          <a:xfrm>
            <a:off x="258503" y="5314540"/>
            <a:ext cx="11674990" cy="923330"/>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0" name="テキスト ボックス 9">
            <a:extLst>
              <a:ext uri="{FF2B5EF4-FFF2-40B4-BE49-F238E27FC236}">
                <a16:creationId xmlns:a16="http://schemas.microsoft.com/office/drawing/2014/main" id="{927D7EEB-6BD8-FE43-A98D-7D9CF945F31D}"/>
              </a:ext>
            </a:extLst>
          </p:cNvPr>
          <p:cNvSpPr txBox="1"/>
          <p:nvPr/>
        </p:nvSpPr>
        <p:spPr>
          <a:xfrm>
            <a:off x="258502" y="5514595"/>
            <a:ext cx="11674991"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レシピの掲載数が多くてが</a:t>
            </a:r>
            <a:r>
              <a:rPr kumimoji="1" lang="ja-JP" altLang="en-US" sz="2800" b="0"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レシピが探しにくい</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といったコメントが多数</a:t>
            </a:r>
          </a:p>
        </p:txBody>
      </p:sp>
      <p:pic>
        <p:nvPicPr>
          <p:cNvPr id="11" name="グラフィックス 6" descr="女性">
            <a:extLst>
              <a:ext uri="{FF2B5EF4-FFF2-40B4-BE49-F238E27FC236}">
                <a16:creationId xmlns:a16="http://schemas.microsoft.com/office/drawing/2014/main" id="{9B4FE2E8-2DEB-8342-A04E-49DA90ED171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83292" y="2075911"/>
            <a:ext cx="833298" cy="914400"/>
          </a:xfrm>
          <a:prstGeom prst="rect">
            <a:avLst/>
          </a:prstGeom>
        </p:spPr>
      </p:pic>
      <p:sp>
        <p:nvSpPr>
          <p:cNvPr id="12" name="テキスト ボックス 11">
            <a:extLst>
              <a:ext uri="{FF2B5EF4-FFF2-40B4-BE49-F238E27FC236}">
                <a16:creationId xmlns:a16="http://schemas.microsoft.com/office/drawing/2014/main" id="{051FDB7D-1DCF-9541-BB39-7FD0149057F3}"/>
              </a:ext>
            </a:extLst>
          </p:cNvPr>
          <p:cNvSpPr txBox="1"/>
          <p:nvPr/>
        </p:nvSpPr>
        <p:spPr>
          <a:xfrm>
            <a:off x="9323074" y="4557072"/>
            <a:ext cx="1116011"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Twitter</a:t>
            </a:r>
            <a:r>
              <a:rPr kumimoji="1" lang="ja-JP" altLang="en-US" sz="14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rPr>
              <a:t>より</a:t>
            </a:r>
          </a:p>
        </p:txBody>
      </p:sp>
      <p:sp>
        <p:nvSpPr>
          <p:cNvPr id="13" name="テキスト ボックス 12">
            <a:extLst>
              <a:ext uri="{FF2B5EF4-FFF2-40B4-BE49-F238E27FC236}">
                <a16:creationId xmlns:a16="http://schemas.microsoft.com/office/drawing/2014/main" id="{EA0F9401-32DB-AE4B-B6D1-A44877CADE58}"/>
              </a:ext>
            </a:extLst>
          </p:cNvPr>
          <p:cNvSpPr txBox="1"/>
          <p:nvPr/>
        </p:nvSpPr>
        <p:spPr>
          <a:xfrm>
            <a:off x="9361133" y="3060315"/>
            <a:ext cx="1116011"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Twitter</a:t>
            </a:r>
            <a:r>
              <a:rPr kumimoji="1" lang="ja-JP" altLang="en-US" sz="14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rPr>
              <a:t>より</a:t>
            </a:r>
          </a:p>
        </p:txBody>
      </p:sp>
      <p:sp>
        <p:nvSpPr>
          <p:cNvPr id="14" name="スライド番号プレースホルダー 13">
            <a:extLst>
              <a:ext uri="{FF2B5EF4-FFF2-40B4-BE49-F238E27FC236}">
                <a16:creationId xmlns:a16="http://schemas.microsoft.com/office/drawing/2014/main" id="{C480ECE6-6B0A-1945-A254-F94A607C194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630550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1DBC77-3A3E-BB40-BD25-C6BF866DEF43}"/>
              </a:ext>
            </a:extLst>
          </p:cNvPr>
          <p:cNvSpPr>
            <a:spLocks noGrp="1"/>
          </p:cNvSpPr>
          <p:nvPr>
            <p:ph type="title"/>
          </p:nvPr>
        </p:nvSpPr>
        <p:spPr/>
        <p:txBody>
          <a:bodyPr/>
          <a:lstStyle/>
          <a:p>
            <a:r>
              <a:rPr lang="ja-JP" altLang="en-US"/>
              <a:t>事例研究</a:t>
            </a:r>
            <a:r>
              <a:rPr lang="en-US" altLang="ja-JP" dirty="0"/>
              <a:t/>
            </a:r>
            <a:br>
              <a:rPr lang="en-US" altLang="ja-JP" dirty="0"/>
            </a:br>
            <a:r>
              <a:rPr lang="en-US" altLang="ja-JP" dirty="0"/>
              <a:t>〜</a:t>
            </a:r>
            <a:r>
              <a:rPr lang="ja-JP" altLang="en-US"/>
              <a:t>クックパッド利用者減少の見解</a:t>
            </a:r>
            <a:r>
              <a:rPr lang="en-US" altLang="ja-JP" dirty="0"/>
              <a:t>〜</a:t>
            </a:r>
            <a:endParaRPr kumimoji="1" lang="ja-JP" altLang="en-US"/>
          </a:p>
        </p:txBody>
      </p:sp>
      <p:sp>
        <p:nvSpPr>
          <p:cNvPr id="4" name="テキスト ボックス 3">
            <a:extLst>
              <a:ext uri="{FF2B5EF4-FFF2-40B4-BE49-F238E27FC236}">
                <a16:creationId xmlns:a16="http://schemas.microsoft.com/office/drawing/2014/main" id="{BA22F07B-6703-034F-AAFF-DC70FDF92B9F}"/>
              </a:ext>
            </a:extLst>
          </p:cNvPr>
          <p:cNvSpPr txBox="1"/>
          <p:nvPr/>
        </p:nvSpPr>
        <p:spPr>
          <a:xfrm>
            <a:off x="1489609" y="3218409"/>
            <a:ext cx="9212778" cy="15696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Google</a:t>
            </a: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の表示変更のせいではなく</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クックパッド利用者がレシピを探しにくいこと</a:t>
            </a: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が</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利用者が減少したと考えた。</a:t>
            </a:r>
          </a:p>
        </p:txBody>
      </p:sp>
      <p:sp>
        <p:nvSpPr>
          <p:cNvPr id="5" name="角丸四角形 4">
            <a:extLst>
              <a:ext uri="{FF2B5EF4-FFF2-40B4-BE49-F238E27FC236}">
                <a16:creationId xmlns:a16="http://schemas.microsoft.com/office/drawing/2014/main" id="{458295F4-33DB-B043-B687-7F09A39E706F}"/>
              </a:ext>
            </a:extLst>
          </p:cNvPr>
          <p:cNvSpPr/>
          <p:nvPr/>
        </p:nvSpPr>
        <p:spPr>
          <a:xfrm>
            <a:off x="786542" y="2912937"/>
            <a:ext cx="10618912" cy="2180604"/>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6" name="スライド番号プレースホルダー 5">
            <a:extLst>
              <a:ext uri="{FF2B5EF4-FFF2-40B4-BE49-F238E27FC236}">
                <a16:creationId xmlns:a16="http://schemas.microsoft.com/office/drawing/2014/main" id="{BA713B61-46FB-CD4F-8A7E-2B6250B6AA8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3394342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9D78FB-5259-1A41-924A-482103E7C960}"/>
              </a:ext>
            </a:extLst>
          </p:cNvPr>
          <p:cNvSpPr>
            <a:spLocks noGrp="1"/>
          </p:cNvSpPr>
          <p:nvPr>
            <p:ph type="title"/>
          </p:nvPr>
        </p:nvSpPr>
        <p:spPr/>
        <p:txBody>
          <a:bodyPr/>
          <a:lstStyle/>
          <a:p>
            <a:r>
              <a:rPr lang="ja-JP" altLang="en-US"/>
              <a:t>問題意識</a:t>
            </a:r>
            <a:r>
              <a:rPr lang="en-US" altLang="ja-JP" dirty="0"/>
              <a:t/>
            </a:r>
            <a:br>
              <a:rPr lang="en-US" altLang="ja-JP" dirty="0"/>
            </a:br>
            <a:r>
              <a:rPr lang="en-US" altLang="ja-JP" dirty="0"/>
              <a:t>〜</a:t>
            </a:r>
            <a:r>
              <a:rPr lang="ja-JP" altLang="en-US"/>
              <a:t>ストリーミング音楽サービスに置き換え</a:t>
            </a:r>
            <a:r>
              <a:rPr lang="en-US" altLang="ja-JP" dirty="0"/>
              <a:t>〜</a:t>
            </a:r>
            <a:endParaRPr kumimoji="1" lang="ja-JP" altLang="en-US"/>
          </a:p>
        </p:txBody>
      </p:sp>
      <p:sp>
        <p:nvSpPr>
          <p:cNvPr id="4" name="テキスト ボックス 3">
            <a:extLst>
              <a:ext uri="{FF2B5EF4-FFF2-40B4-BE49-F238E27FC236}">
                <a16:creationId xmlns:a16="http://schemas.microsoft.com/office/drawing/2014/main" id="{ACCAD1EB-E08F-6A43-9F71-B54BA8A691CD}"/>
              </a:ext>
            </a:extLst>
          </p:cNvPr>
          <p:cNvSpPr txBox="1"/>
          <p:nvPr/>
        </p:nvSpPr>
        <p:spPr>
          <a:xfrm>
            <a:off x="2079514" y="3231160"/>
            <a:ext cx="8032968" cy="120032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実際にストリーミング音楽サービスで</a:t>
            </a:r>
            <a:endPar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同じような問題はあるのでしょうか？</a:t>
            </a:r>
          </a:p>
        </p:txBody>
      </p:sp>
      <p:sp>
        <p:nvSpPr>
          <p:cNvPr id="5" name="正方形/長方形 4">
            <a:extLst>
              <a:ext uri="{FF2B5EF4-FFF2-40B4-BE49-F238E27FC236}">
                <a16:creationId xmlns:a16="http://schemas.microsoft.com/office/drawing/2014/main" id="{67D729CA-D403-3D4E-AC0B-196EFEC001D8}"/>
              </a:ext>
            </a:extLst>
          </p:cNvPr>
          <p:cNvSpPr/>
          <p:nvPr/>
        </p:nvSpPr>
        <p:spPr>
          <a:xfrm>
            <a:off x="1495862" y="3003152"/>
            <a:ext cx="9200273" cy="1656347"/>
          </a:xfrm>
          <a:prstGeom prst="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pic>
        <p:nvPicPr>
          <p:cNvPr id="6" name="図 5">
            <a:extLst>
              <a:ext uri="{FF2B5EF4-FFF2-40B4-BE49-F238E27FC236}">
                <a16:creationId xmlns:a16="http://schemas.microsoft.com/office/drawing/2014/main" id="{FE5E74A0-986A-D743-80AB-8330B1EA88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839108">
            <a:off x="9030031" y="4634758"/>
            <a:ext cx="2743200" cy="2376298"/>
          </a:xfrm>
          <a:prstGeom prst="rect">
            <a:avLst/>
          </a:prstGeom>
        </p:spPr>
      </p:pic>
      <p:sp>
        <p:nvSpPr>
          <p:cNvPr id="7" name="スライド番号プレースホルダー 6">
            <a:extLst>
              <a:ext uri="{FF2B5EF4-FFF2-40B4-BE49-F238E27FC236}">
                <a16:creationId xmlns:a16="http://schemas.microsoft.com/office/drawing/2014/main" id="{596BD8A2-AB14-7344-95C4-D4877CE297C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886203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63DC10CC-AF19-1046-A890-8D70841E3279}"/>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4" name="正方形/長方形 3">
            <a:extLst>
              <a:ext uri="{FF2B5EF4-FFF2-40B4-BE49-F238E27FC236}">
                <a16:creationId xmlns:a16="http://schemas.microsoft.com/office/drawing/2014/main" id="{96FAE650-209E-DC41-8335-56D70AAD353C}"/>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現状分析</a:t>
            </a:r>
          </a:p>
        </p:txBody>
      </p:sp>
      <p:sp>
        <p:nvSpPr>
          <p:cNvPr id="3" name="スライド番号プレースホルダー 2">
            <a:extLst>
              <a:ext uri="{FF2B5EF4-FFF2-40B4-BE49-F238E27FC236}">
                <a16:creationId xmlns:a16="http://schemas.microsoft.com/office/drawing/2014/main" id="{79716B1C-A0D0-F547-B048-D846EBE0273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4406851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3C1F36B-23EB-354A-8772-37250C8F994B}"/>
              </a:ext>
            </a:extLst>
          </p:cNvPr>
          <p:cNvSpPr>
            <a:spLocks noGrp="1"/>
          </p:cNvSpPr>
          <p:nvPr>
            <p:ph type="title"/>
          </p:nvPr>
        </p:nvSpPr>
        <p:spPr/>
        <p:txBody>
          <a:bodyPr/>
          <a:lstStyle/>
          <a:p>
            <a:r>
              <a:rPr kumimoji="1" lang="ja-JP" altLang="en-US"/>
              <a:t>問題意識</a:t>
            </a:r>
            <a:r>
              <a:rPr kumimoji="1" lang="en-US" altLang="ja-JP" dirty="0"/>
              <a:t/>
            </a:r>
            <a:br>
              <a:rPr kumimoji="1" lang="en-US" altLang="ja-JP" dirty="0"/>
            </a:br>
            <a:r>
              <a:rPr kumimoji="1" lang="en-US" altLang="ja-JP" dirty="0"/>
              <a:t>〜</a:t>
            </a:r>
            <a:r>
              <a:rPr kumimoji="1" lang="ja-JP" altLang="en-US"/>
              <a:t>ストリーミング音楽サービス問題点</a:t>
            </a:r>
            <a:r>
              <a:rPr kumimoji="1" lang="en-US" altLang="ja-JP" dirty="0"/>
              <a:t>〜</a:t>
            </a:r>
            <a:endParaRPr kumimoji="1" lang="ja-JP" altLang="en-US"/>
          </a:p>
        </p:txBody>
      </p:sp>
      <p:sp>
        <p:nvSpPr>
          <p:cNvPr id="7" name="テキスト ボックス 6">
            <a:extLst>
              <a:ext uri="{FF2B5EF4-FFF2-40B4-BE49-F238E27FC236}">
                <a16:creationId xmlns:a16="http://schemas.microsoft.com/office/drawing/2014/main" id="{E746E828-C921-B843-A5DB-12F48CAD36A5}"/>
              </a:ext>
            </a:extLst>
          </p:cNvPr>
          <p:cNvSpPr txBox="1"/>
          <p:nvPr/>
        </p:nvSpPr>
        <p:spPr>
          <a:xfrm>
            <a:off x="475763" y="2709676"/>
            <a:ext cx="5827236" cy="113877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１位　好きなアーティストの曲が配信されてない</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２位　楽曲数が少ない</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３位　</a:t>
            </a: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どの曲を聴けば良いか迷う</a:t>
            </a:r>
            <a:endParaRPr kumimoji="1" lang="en-US" altLang="ja-JP" sz="20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p:txBody>
      </p:sp>
      <p:sp>
        <p:nvSpPr>
          <p:cNvPr id="8" name="角丸四角形 7">
            <a:extLst>
              <a:ext uri="{FF2B5EF4-FFF2-40B4-BE49-F238E27FC236}">
                <a16:creationId xmlns:a16="http://schemas.microsoft.com/office/drawing/2014/main" id="{4422AD79-0CB2-FE42-AFBE-87BE23703111}"/>
              </a:ext>
            </a:extLst>
          </p:cNvPr>
          <p:cNvSpPr/>
          <p:nvPr/>
        </p:nvSpPr>
        <p:spPr>
          <a:xfrm>
            <a:off x="121819" y="2241167"/>
            <a:ext cx="6314930" cy="1790564"/>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0" name="正方形/長方形 9">
            <a:extLst>
              <a:ext uri="{FF2B5EF4-FFF2-40B4-BE49-F238E27FC236}">
                <a16:creationId xmlns:a16="http://schemas.microsoft.com/office/drawing/2014/main" id="{31128FDA-9B93-A641-905A-0BF49ADDBEDE}"/>
              </a:ext>
            </a:extLst>
          </p:cNvPr>
          <p:cNvSpPr/>
          <p:nvPr/>
        </p:nvSpPr>
        <p:spPr>
          <a:xfrm>
            <a:off x="321630" y="2112097"/>
            <a:ext cx="5904344" cy="434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Yu Gothic Medium" panose="020B0400000000000000" pitchFamily="34" charset="-128"/>
              <a:ea typeface="Yu Gothic Medium" panose="020B0400000000000000" pitchFamily="34" charset="-128"/>
              <a:cs typeface="+mn-cs"/>
            </a:endParaRPr>
          </a:p>
        </p:txBody>
      </p:sp>
      <p:sp>
        <p:nvSpPr>
          <p:cNvPr id="12" name="テキスト ボックス 11">
            <a:extLst>
              <a:ext uri="{FF2B5EF4-FFF2-40B4-BE49-F238E27FC236}">
                <a16:creationId xmlns:a16="http://schemas.microsoft.com/office/drawing/2014/main" id="{32A5CF00-1A8B-AB4B-BB88-67ABFDFB0E38}"/>
              </a:ext>
            </a:extLst>
          </p:cNvPr>
          <p:cNvSpPr txBox="1"/>
          <p:nvPr/>
        </p:nvSpPr>
        <p:spPr>
          <a:xfrm>
            <a:off x="231943" y="2075312"/>
            <a:ext cx="608371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ストリーミング音楽サービス内での不満ランキング</a:t>
            </a:r>
          </a:p>
        </p:txBody>
      </p:sp>
      <p:sp>
        <p:nvSpPr>
          <p:cNvPr id="13" name="テキスト ボックス 12">
            <a:extLst>
              <a:ext uri="{FF2B5EF4-FFF2-40B4-BE49-F238E27FC236}">
                <a16:creationId xmlns:a16="http://schemas.microsoft.com/office/drawing/2014/main" id="{1316BF87-7DD2-204A-BE66-6A4B3A12CECB}"/>
              </a:ext>
            </a:extLst>
          </p:cNvPr>
          <p:cNvSpPr txBox="1"/>
          <p:nvPr/>
        </p:nvSpPr>
        <p:spPr>
          <a:xfrm>
            <a:off x="1539992" y="5175575"/>
            <a:ext cx="3467616" cy="1077218"/>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曲が探しにくいと</a:t>
            </a:r>
            <a:endParaRPr kumimoji="1" lang="en-US" altLang="ja-JP" sz="32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思う人がいる</a:t>
            </a:r>
          </a:p>
        </p:txBody>
      </p:sp>
      <p:sp>
        <p:nvSpPr>
          <p:cNvPr id="14" name="下矢印 13">
            <a:extLst>
              <a:ext uri="{FF2B5EF4-FFF2-40B4-BE49-F238E27FC236}">
                <a16:creationId xmlns:a16="http://schemas.microsoft.com/office/drawing/2014/main" id="{75F07BA4-83E9-284E-9DF1-BE927BF81E8C}"/>
              </a:ext>
            </a:extLst>
          </p:cNvPr>
          <p:cNvSpPr/>
          <p:nvPr/>
        </p:nvSpPr>
        <p:spPr>
          <a:xfrm>
            <a:off x="2985066" y="4160801"/>
            <a:ext cx="577469" cy="8164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6" name="角丸四角形 15">
            <a:extLst>
              <a:ext uri="{FF2B5EF4-FFF2-40B4-BE49-F238E27FC236}">
                <a16:creationId xmlns:a16="http://schemas.microsoft.com/office/drawing/2014/main" id="{708892D2-249B-4F4A-BFA5-01BCE6CB33EB}"/>
              </a:ext>
            </a:extLst>
          </p:cNvPr>
          <p:cNvSpPr/>
          <p:nvPr/>
        </p:nvSpPr>
        <p:spPr>
          <a:xfrm>
            <a:off x="1199722" y="5042863"/>
            <a:ext cx="4148156" cy="1198222"/>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graphicFrame>
        <p:nvGraphicFramePr>
          <p:cNvPr id="15" name="グラフ 14">
            <a:extLst>
              <a:ext uri="{FF2B5EF4-FFF2-40B4-BE49-F238E27FC236}">
                <a16:creationId xmlns:a16="http://schemas.microsoft.com/office/drawing/2014/main" id="{98D4C9AE-55E2-3E47-BA3B-7E27B994ED6B}"/>
              </a:ext>
            </a:extLst>
          </p:cNvPr>
          <p:cNvGraphicFramePr/>
          <p:nvPr/>
        </p:nvGraphicFramePr>
        <p:xfrm>
          <a:off x="4810539" y="1234041"/>
          <a:ext cx="8066681" cy="5524569"/>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a:extLst>
              <a:ext uri="{FF2B5EF4-FFF2-40B4-BE49-F238E27FC236}">
                <a16:creationId xmlns:a16="http://schemas.microsoft.com/office/drawing/2014/main" id="{1C7B8633-F8D0-B442-91D7-F571341F3803}"/>
              </a:ext>
            </a:extLst>
          </p:cNvPr>
          <p:cNvSpPr txBox="1"/>
          <p:nvPr/>
        </p:nvSpPr>
        <p:spPr>
          <a:xfrm>
            <a:off x="7593495" y="6618372"/>
            <a:ext cx="4235455" cy="253916"/>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rPr>
              <a:t>　</a:t>
            </a:r>
            <a:r>
              <a:rPr kumimoji="0" lang="en-US" altLang="ja-JP" sz="105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hlinkClick r:id="rId4"/>
              </a:rPr>
              <a:t>https://robotstart.info/2018/04/02/impress-musicservice.html</a:t>
            </a:r>
            <a:endParaRPr kumimoji="1" lang="ja-JP" altLang="en-US" sz="105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 name="スライド番号プレースホルダー 4">
            <a:extLst>
              <a:ext uri="{FF2B5EF4-FFF2-40B4-BE49-F238E27FC236}">
                <a16:creationId xmlns:a16="http://schemas.microsoft.com/office/drawing/2014/main" id="{6EAED435-CFA3-B34A-8419-9C2FAD6FD90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8006710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681FC-B623-9B43-9ADA-7CDBCB3EC752}"/>
              </a:ext>
            </a:extLst>
          </p:cNvPr>
          <p:cNvSpPr>
            <a:spLocks noGrp="1"/>
          </p:cNvSpPr>
          <p:nvPr>
            <p:ph type="title"/>
          </p:nvPr>
        </p:nvSpPr>
        <p:spPr/>
        <p:txBody>
          <a:bodyPr/>
          <a:lstStyle/>
          <a:p>
            <a:r>
              <a:rPr lang="ja-JP" altLang="en-US"/>
              <a:t>問題意識</a:t>
            </a:r>
            <a:r>
              <a:rPr lang="en-US" altLang="ja-JP" dirty="0"/>
              <a:t/>
            </a:r>
            <a:br>
              <a:rPr lang="en-US" altLang="ja-JP" dirty="0"/>
            </a:br>
            <a:r>
              <a:rPr lang="en-US" altLang="ja-JP" dirty="0"/>
              <a:t>〜</a:t>
            </a:r>
            <a:r>
              <a:rPr lang="ja-JP" altLang="en-US"/>
              <a:t>ストリーミング音楽サービス利用者コメント</a:t>
            </a:r>
            <a:r>
              <a:rPr lang="en-US" altLang="ja-JP" dirty="0"/>
              <a:t>〜</a:t>
            </a:r>
            <a:endParaRPr kumimoji="1" lang="ja-JP" altLang="en-US"/>
          </a:p>
        </p:txBody>
      </p:sp>
      <p:sp>
        <p:nvSpPr>
          <p:cNvPr id="6" name="吹き出し: 角を丸めた四角形 10">
            <a:extLst>
              <a:ext uri="{FF2B5EF4-FFF2-40B4-BE49-F238E27FC236}">
                <a16:creationId xmlns:a16="http://schemas.microsoft.com/office/drawing/2014/main" id="{FF94E4A2-0B08-E040-8A59-2209BF9DBC06}"/>
              </a:ext>
            </a:extLst>
          </p:cNvPr>
          <p:cNvSpPr/>
          <p:nvPr/>
        </p:nvSpPr>
        <p:spPr>
          <a:xfrm flipH="1">
            <a:off x="1685830" y="1940668"/>
            <a:ext cx="8753255" cy="1119647"/>
          </a:xfrm>
          <a:prstGeom prst="wedgeRoundRectCallout">
            <a:avLst>
              <a:gd name="adj1" fmla="val 53898"/>
              <a:gd name="adj2" fmla="val -28016"/>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7" name="吹き出し: 角を丸めた四角形 10">
            <a:extLst>
              <a:ext uri="{FF2B5EF4-FFF2-40B4-BE49-F238E27FC236}">
                <a16:creationId xmlns:a16="http://schemas.microsoft.com/office/drawing/2014/main" id="{5580027F-2A08-A749-AA04-738DE099D038}"/>
              </a:ext>
            </a:extLst>
          </p:cNvPr>
          <p:cNvSpPr/>
          <p:nvPr/>
        </p:nvSpPr>
        <p:spPr>
          <a:xfrm>
            <a:off x="1685830" y="3392654"/>
            <a:ext cx="8753255" cy="1119647"/>
          </a:xfrm>
          <a:prstGeom prst="wedgeRoundRectCallout">
            <a:avLst>
              <a:gd name="adj1" fmla="val 53898"/>
              <a:gd name="adj2" fmla="val -28016"/>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0" name="テキスト ボックス 9">
            <a:extLst>
              <a:ext uri="{FF2B5EF4-FFF2-40B4-BE49-F238E27FC236}">
                <a16:creationId xmlns:a16="http://schemas.microsoft.com/office/drawing/2014/main" id="{5797AF28-1C55-7C4C-A2A2-99238D838099}"/>
              </a:ext>
            </a:extLst>
          </p:cNvPr>
          <p:cNvSpPr txBox="1"/>
          <p:nvPr/>
        </p:nvSpPr>
        <p:spPr>
          <a:xfrm>
            <a:off x="9323074" y="4557072"/>
            <a:ext cx="1133644"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Twitter</a:t>
            </a:r>
            <a:r>
              <a:rPr kumimoji="1" lang="ja-JP" altLang="en-US" sz="1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より</a:t>
            </a:r>
          </a:p>
        </p:txBody>
      </p:sp>
      <p:sp>
        <p:nvSpPr>
          <p:cNvPr id="11" name="テキスト ボックス 10">
            <a:extLst>
              <a:ext uri="{FF2B5EF4-FFF2-40B4-BE49-F238E27FC236}">
                <a16:creationId xmlns:a16="http://schemas.microsoft.com/office/drawing/2014/main" id="{084B3DCE-B148-2E4F-94B3-3DBFF61A99F2}"/>
              </a:ext>
            </a:extLst>
          </p:cNvPr>
          <p:cNvSpPr txBox="1"/>
          <p:nvPr/>
        </p:nvSpPr>
        <p:spPr>
          <a:xfrm>
            <a:off x="9361133" y="3060315"/>
            <a:ext cx="1133644"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Twitter</a:t>
            </a:r>
            <a:r>
              <a:rPr kumimoji="1" lang="ja-JP" altLang="en-US" sz="1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より</a:t>
            </a:r>
          </a:p>
        </p:txBody>
      </p:sp>
      <p:sp>
        <p:nvSpPr>
          <p:cNvPr id="12" name="テキスト ボックス 11">
            <a:extLst>
              <a:ext uri="{FF2B5EF4-FFF2-40B4-BE49-F238E27FC236}">
                <a16:creationId xmlns:a16="http://schemas.microsoft.com/office/drawing/2014/main" id="{474562A0-E839-DB40-96DD-6E3A06B6BAE3}"/>
              </a:ext>
            </a:extLst>
          </p:cNvPr>
          <p:cNvSpPr txBox="1"/>
          <p:nvPr/>
        </p:nvSpPr>
        <p:spPr>
          <a:xfrm>
            <a:off x="1975757" y="2315825"/>
            <a:ext cx="6417129"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数が多すぎて選べず結局聞き慣れた音ばかりなりがちだわ</a:t>
            </a:r>
          </a:p>
        </p:txBody>
      </p:sp>
      <p:sp>
        <p:nvSpPr>
          <p:cNvPr id="13" name="テキスト ボックス 12">
            <a:extLst>
              <a:ext uri="{FF2B5EF4-FFF2-40B4-BE49-F238E27FC236}">
                <a16:creationId xmlns:a16="http://schemas.microsoft.com/office/drawing/2014/main" id="{4B7AAD11-F09C-A941-99BD-87CD5C287213}"/>
              </a:ext>
            </a:extLst>
          </p:cNvPr>
          <p:cNvSpPr txBox="1"/>
          <p:nvPr/>
        </p:nvSpPr>
        <p:spPr>
          <a:xfrm>
            <a:off x="1975757" y="3660723"/>
            <a:ext cx="7733207"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Apple Music</a:t>
            </a:r>
            <a:r>
              <a:rPr kumimoji="1"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系の音楽アプリ、便利ではあるけどあまりにも曲数多すぎて</a:t>
            </a:r>
            <a:endParaRPr kumimoji="1"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聴けてない曲が多すぎる</a:t>
            </a:r>
          </a:p>
        </p:txBody>
      </p:sp>
      <p:pic>
        <p:nvPicPr>
          <p:cNvPr id="14" name="グラフィックス 8" descr="男性">
            <a:extLst>
              <a:ext uri="{FF2B5EF4-FFF2-40B4-BE49-F238E27FC236}">
                <a16:creationId xmlns:a16="http://schemas.microsoft.com/office/drawing/2014/main" id="{2B15249B-C9BD-AB4A-BB53-6DBA54658ED4}"/>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10821093" y="3429000"/>
            <a:ext cx="833298" cy="914400"/>
          </a:xfrm>
          <a:prstGeom prst="rect">
            <a:avLst/>
          </a:prstGeom>
        </p:spPr>
      </p:pic>
      <p:pic>
        <p:nvPicPr>
          <p:cNvPr id="15" name="グラフィックス 8" descr="男性">
            <a:extLst>
              <a:ext uri="{FF2B5EF4-FFF2-40B4-BE49-F238E27FC236}">
                <a16:creationId xmlns:a16="http://schemas.microsoft.com/office/drawing/2014/main" id="{8B3ECDDF-32FC-DE4E-B84B-B73F7D092BA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tretch>
            <a:fillRect/>
          </a:stretch>
        </p:blipFill>
        <p:spPr>
          <a:xfrm>
            <a:off x="580847" y="1940668"/>
            <a:ext cx="833298" cy="914400"/>
          </a:xfrm>
          <a:prstGeom prst="rect">
            <a:avLst/>
          </a:prstGeom>
        </p:spPr>
      </p:pic>
      <p:sp>
        <p:nvSpPr>
          <p:cNvPr id="16" name="テキスト ボックス 15">
            <a:extLst>
              <a:ext uri="{FF2B5EF4-FFF2-40B4-BE49-F238E27FC236}">
                <a16:creationId xmlns:a16="http://schemas.microsoft.com/office/drawing/2014/main" id="{7AD4F797-146E-724D-A2E9-18F26064F615}"/>
              </a:ext>
            </a:extLst>
          </p:cNvPr>
          <p:cNvSpPr txBox="1"/>
          <p:nvPr/>
        </p:nvSpPr>
        <p:spPr>
          <a:xfrm>
            <a:off x="2951547" y="5350510"/>
            <a:ext cx="6288901" cy="95410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曲数やアーティストが</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増えて自分が聞きたいものを探せない</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9" name="角丸四角形 18">
            <a:extLst>
              <a:ext uri="{FF2B5EF4-FFF2-40B4-BE49-F238E27FC236}">
                <a16:creationId xmlns:a16="http://schemas.microsoft.com/office/drawing/2014/main" id="{40DD0134-BEEB-774E-A67D-EAA541F9C979}"/>
              </a:ext>
            </a:extLst>
          </p:cNvPr>
          <p:cNvSpPr/>
          <p:nvPr/>
        </p:nvSpPr>
        <p:spPr>
          <a:xfrm>
            <a:off x="1640291" y="5206124"/>
            <a:ext cx="8911413" cy="1206910"/>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Yu Gothic Medium" panose="020B0400000000000000" pitchFamily="34" charset="-128"/>
              <a:ea typeface="Yu Gothic Medium" panose="020B0400000000000000" pitchFamily="34" charset="-128"/>
              <a:cs typeface="+mn-cs"/>
            </a:endParaRPr>
          </a:p>
        </p:txBody>
      </p:sp>
      <p:sp>
        <p:nvSpPr>
          <p:cNvPr id="4" name="スライド番号プレースホルダー 3">
            <a:extLst>
              <a:ext uri="{FF2B5EF4-FFF2-40B4-BE49-F238E27FC236}">
                <a16:creationId xmlns:a16="http://schemas.microsoft.com/office/drawing/2014/main" id="{912C76BC-E9E3-9742-BB24-FEE20D65F68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9893826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6A9C4F7-A40C-D345-99FD-C501AFA58B11}"/>
              </a:ext>
            </a:extLst>
          </p:cNvPr>
          <p:cNvSpPr/>
          <p:nvPr/>
        </p:nvSpPr>
        <p:spPr>
          <a:xfrm>
            <a:off x="1856970" y="595969"/>
            <a:ext cx="2954655" cy="646331"/>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クックパッド</a:t>
            </a:r>
            <a:endParaRPr kumimoji="1" lang="ja-JP" altLang="en-US"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4" name="テキスト ボックス 3">
            <a:extLst>
              <a:ext uri="{FF2B5EF4-FFF2-40B4-BE49-F238E27FC236}">
                <a16:creationId xmlns:a16="http://schemas.microsoft.com/office/drawing/2014/main" id="{03E020A3-FE6B-4249-BA1B-1C44DC01CB7E}"/>
              </a:ext>
            </a:extLst>
          </p:cNvPr>
          <p:cNvSpPr txBox="1"/>
          <p:nvPr/>
        </p:nvSpPr>
        <p:spPr>
          <a:xfrm>
            <a:off x="1687326" y="1641251"/>
            <a:ext cx="3262432"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レシピ数</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増加</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とともに</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増加</a:t>
            </a:r>
          </a:p>
        </p:txBody>
      </p:sp>
      <p:sp>
        <p:nvSpPr>
          <p:cNvPr id="5" name="テキスト ボックス 4">
            <a:extLst>
              <a:ext uri="{FF2B5EF4-FFF2-40B4-BE49-F238E27FC236}">
                <a16:creationId xmlns:a16="http://schemas.microsoft.com/office/drawing/2014/main" id="{87A9CA25-1F26-0A4D-BB84-3F06C9E6D19D}"/>
              </a:ext>
            </a:extLst>
          </p:cNvPr>
          <p:cNvSpPr txBox="1"/>
          <p:nvPr/>
        </p:nvSpPr>
        <p:spPr>
          <a:xfrm>
            <a:off x="1225659" y="3689871"/>
            <a:ext cx="4185761"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拡大に成功</a:t>
            </a:r>
          </a:p>
        </p:txBody>
      </p:sp>
      <p:sp>
        <p:nvSpPr>
          <p:cNvPr id="6" name="テキスト ボックス 5">
            <a:extLst>
              <a:ext uri="{FF2B5EF4-FFF2-40B4-BE49-F238E27FC236}">
                <a16:creationId xmlns:a16="http://schemas.microsoft.com/office/drawing/2014/main" id="{17D9D304-4A82-8149-816C-102A3CA33501}"/>
              </a:ext>
            </a:extLst>
          </p:cNvPr>
          <p:cNvSpPr txBox="1"/>
          <p:nvPr/>
        </p:nvSpPr>
        <p:spPr>
          <a:xfrm>
            <a:off x="1627716" y="5528593"/>
            <a:ext cx="3416320"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レシピ選択が難しい</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7" name="テキスト ボックス 6">
            <a:extLst>
              <a:ext uri="{FF2B5EF4-FFF2-40B4-BE49-F238E27FC236}">
                <a16:creationId xmlns:a16="http://schemas.microsoft.com/office/drawing/2014/main" id="{7F3B3158-FC01-E24E-AF0E-EDDD453F8862}"/>
              </a:ext>
            </a:extLst>
          </p:cNvPr>
          <p:cNvSpPr txBox="1"/>
          <p:nvPr/>
        </p:nvSpPr>
        <p:spPr>
          <a:xfrm>
            <a:off x="7388633" y="380525"/>
            <a:ext cx="3057247" cy="1077218"/>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音楽サービス</a:t>
            </a:r>
          </a:p>
        </p:txBody>
      </p:sp>
      <p:sp>
        <p:nvSpPr>
          <p:cNvPr id="8" name="テキスト ボックス 7">
            <a:extLst>
              <a:ext uri="{FF2B5EF4-FFF2-40B4-BE49-F238E27FC236}">
                <a16:creationId xmlns:a16="http://schemas.microsoft.com/office/drawing/2014/main" id="{1004C5D9-1437-3845-A45A-925A807A2F1F}"/>
              </a:ext>
            </a:extLst>
          </p:cNvPr>
          <p:cNvSpPr txBox="1"/>
          <p:nvPr/>
        </p:nvSpPr>
        <p:spPr>
          <a:xfrm>
            <a:off x="6824379" y="1611577"/>
            <a:ext cx="4185761"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アーティスト</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数増加</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とともに</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増加</a:t>
            </a:r>
          </a:p>
        </p:txBody>
      </p:sp>
      <p:sp>
        <p:nvSpPr>
          <p:cNvPr id="9" name="角丸四角形 8">
            <a:extLst>
              <a:ext uri="{FF2B5EF4-FFF2-40B4-BE49-F238E27FC236}">
                <a16:creationId xmlns:a16="http://schemas.microsoft.com/office/drawing/2014/main" id="{F3B06221-17C2-0F4E-8C1A-C487834FDCE0}"/>
              </a:ext>
            </a:extLst>
          </p:cNvPr>
          <p:cNvSpPr/>
          <p:nvPr/>
        </p:nvSpPr>
        <p:spPr>
          <a:xfrm>
            <a:off x="1517961" y="1557848"/>
            <a:ext cx="3601162" cy="914400"/>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0" name="角丸四角形 9">
            <a:extLst>
              <a:ext uri="{FF2B5EF4-FFF2-40B4-BE49-F238E27FC236}">
                <a16:creationId xmlns:a16="http://schemas.microsoft.com/office/drawing/2014/main" id="{1C9437D3-DF8C-5A41-9FC8-623523BC5D2F}"/>
              </a:ext>
            </a:extLst>
          </p:cNvPr>
          <p:cNvSpPr/>
          <p:nvPr/>
        </p:nvSpPr>
        <p:spPr>
          <a:xfrm>
            <a:off x="6742035" y="1555368"/>
            <a:ext cx="4355124" cy="91440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1" name="下矢印 10">
            <a:extLst>
              <a:ext uri="{FF2B5EF4-FFF2-40B4-BE49-F238E27FC236}">
                <a16:creationId xmlns:a16="http://schemas.microsoft.com/office/drawing/2014/main" id="{79769FFA-4C33-0F4E-8875-0E624818DE4D}"/>
              </a:ext>
            </a:extLst>
          </p:cNvPr>
          <p:cNvSpPr/>
          <p:nvPr/>
        </p:nvSpPr>
        <p:spPr>
          <a:xfrm>
            <a:off x="3076224" y="2593563"/>
            <a:ext cx="484632" cy="7141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2" name="角丸四角形 11">
            <a:extLst>
              <a:ext uri="{FF2B5EF4-FFF2-40B4-BE49-F238E27FC236}">
                <a16:creationId xmlns:a16="http://schemas.microsoft.com/office/drawing/2014/main" id="{4FDB0419-4309-6145-A450-D5CB3AA81E14}"/>
              </a:ext>
            </a:extLst>
          </p:cNvPr>
          <p:cNvSpPr/>
          <p:nvPr/>
        </p:nvSpPr>
        <p:spPr>
          <a:xfrm>
            <a:off x="1225660" y="3429000"/>
            <a:ext cx="4185761" cy="914400"/>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3" name="下矢印 12">
            <a:extLst>
              <a:ext uri="{FF2B5EF4-FFF2-40B4-BE49-F238E27FC236}">
                <a16:creationId xmlns:a16="http://schemas.microsoft.com/office/drawing/2014/main" id="{6A6A6C19-C907-A747-9253-114A43FD6058}"/>
              </a:ext>
            </a:extLst>
          </p:cNvPr>
          <p:cNvSpPr/>
          <p:nvPr/>
        </p:nvSpPr>
        <p:spPr>
          <a:xfrm>
            <a:off x="3076224" y="4483036"/>
            <a:ext cx="484632" cy="7141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4" name="角丸四角形 13">
            <a:extLst>
              <a:ext uri="{FF2B5EF4-FFF2-40B4-BE49-F238E27FC236}">
                <a16:creationId xmlns:a16="http://schemas.microsoft.com/office/drawing/2014/main" id="{248F5987-0E93-7A4E-A7DD-0EE9E658B859}"/>
              </a:ext>
            </a:extLst>
          </p:cNvPr>
          <p:cNvSpPr/>
          <p:nvPr/>
        </p:nvSpPr>
        <p:spPr>
          <a:xfrm>
            <a:off x="1241418" y="5333003"/>
            <a:ext cx="4185761" cy="914400"/>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5" name="角丸四角形 14">
            <a:extLst>
              <a:ext uri="{FF2B5EF4-FFF2-40B4-BE49-F238E27FC236}">
                <a16:creationId xmlns:a16="http://schemas.microsoft.com/office/drawing/2014/main" id="{77BC787B-1C8A-6940-B3AC-5F4076CF1835}"/>
              </a:ext>
            </a:extLst>
          </p:cNvPr>
          <p:cNvSpPr/>
          <p:nvPr/>
        </p:nvSpPr>
        <p:spPr>
          <a:xfrm>
            <a:off x="6824379" y="3463504"/>
            <a:ext cx="4185761" cy="914400"/>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6" name="テキスト ボックス 15">
            <a:extLst>
              <a:ext uri="{FF2B5EF4-FFF2-40B4-BE49-F238E27FC236}">
                <a16:creationId xmlns:a16="http://schemas.microsoft.com/office/drawing/2014/main" id="{79A2251E-DC5C-DB45-BD9E-9555410FD75C}"/>
              </a:ext>
            </a:extLst>
          </p:cNvPr>
          <p:cNvSpPr txBox="1"/>
          <p:nvPr/>
        </p:nvSpPr>
        <p:spPr>
          <a:xfrm>
            <a:off x="7568170" y="5522727"/>
            <a:ext cx="2698175"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曲選択が難しい</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7" name="角丸四角形 16">
            <a:extLst>
              <a:ext uri="{FF2B5EF4-FFF2-40B4-BE49-F238E27FC236}">
                <a16:creationId xmlns:a16="http://schemas.microsoft.com/office/drawing/2014/main" id="{64DD030F-BED0-BD49-9FB7-881D6D334CC3}"/>
              </a:ext>
            </a:extLst>
          </p:cNvPr>
          <p:cNvSpPr/>
          <p:nvPr/>
        </p:nvSpPr>
        <p:spPr>
          <a:xfrm>
            <a:off x="6824379" y="5333003"/>
            <a:ext cx="4185761" cy="914400"/>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8" name="下矢印 17">
            <a:extLst>
              <a:ext uri="{FF2B5EF4-FFF2-40B4-BE49-F238E27FC236}">
                <a16:creationId xmlns:a16="http://schemas.microsoft.com/office/drawing/2014/main" id="{7DAABF66-D3FF-C94C-8A5D-E32DAB583E4D}"/>
              </a:ext>
            </a:extLst>
          </p:cNvPr>
          <p:cNvSpPr/>
          <p:nvPr/>
        </p:nvSpPr>
        <p:spPr>
          <a:xfrm>
            <a:off x="8674942" y="2593563"/>
            <a:ext cx="484632" cy="7141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9" name="下矢印 18">
            <a:extLst>
              <a:ext uri="{FF2B5EF4-FFF2-40B4-BE49-F238E27FC236}">
                <a16:creationId xmlns:a16="http://schemas.microsoft.com/office/drawing/2014/main" id="{088D720C-B67E-B249-8404-473EB424A9B3}"/>
              </a:ext>
            </a:extLst>
          </p:cNvPr>
          <p:cNvSpPr/>
          <p:nvPr/>
        </p:nvSpPr>
        <p:spPr>
          <a:xfrm>
            <a:off x="8674942" y="4483036"/>
            <a:ext cx="484632" cy="7141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0" name="正方形/長方形 19">
            <a:extLst>
              <a:ext uri="{FF2B5EF4-FFF2-40B4-BE49-F238E27FC236}">
                <a16:creationId xmlns:a16="http://schemas.microsoft.com/office/drawing/2014/main" id="{3AA574F5-4195-C24F-9E24-705D161EFBD3}"/>
              </a:ext>
            </a:extLst>
          </p:cNvPr>
          <p:cNvSpPr/>
          <p:nvPr/>
        </p:nvSpPr>
        <p:spPr>
          <a:xfrm>
            <a:off x="1026230" y="298410"/>
            <a:ext cx="4584625" cy="6261179"/>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1" name="正方形/長方形 20">
            <a:extLst>
              <a:ext uri="{FF2B5EF4-FFF2-40B4-BE49-F238E27FC236}">
                <a16:creationId xmlns:a16="http://schemas.microsoft.com/office/drawing/2014/main" id="{F2836DDD-6AE7-3049-8FE1-646FABCF3656}"/>
              </a:ext>
            </a:extLst>
          </p:cNvPr>
          <p:cNvSpPr/>
          <p:nvPr/>
        </p:nvSpPr>
        <p:spPr>
          <a:xfrm>
            <a:off x="6624948" y="302906"/>
            <a:ext cx="4584625" cy="6261179"/>
          </a:xfrm>
          <a:prstGeom prst="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2" name="テキスト ボックス 21">
            <a:extLst>
              <a:ext uri="{FF2B5EF4-FFF2-40B4-BE49-F238E27FC236}">
                <a16:creationId xmlns:a16="http://schemas.microsoft.com/office/drawing/2014/main" id="{934AAF4A-4658-8A4B-9D3C-413CBC670C7A}"/>
              </a:ext>
            </a:extLst>
          </p:cNvPr>
          <p:cNvSpPr txBox="1"/>
          <p:nvPr/>
        </p:nvSpPr>
        <p:spPr>
          <a:xfrm>
            <a:off x="6824379" y="3691587"/>
            <a:ext cx="4185761"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拡大に成功</a:t>
            </a:r>
          </a:p>
        </p:txBody>
      </p:sp>
      <p:sp>
        <p:nvSpPr>
          <p:cNvPr id="23" name="スライド番号プレースホルダー 22">
            <a:extLst>
              <a:ext uri="{FF2B5EF4-FFF2-40B4-BE49-F238E27FC236}">
                <a16:creationId xmlns:a16="http://schemas.microsoft.com/office/drawing/2014/main" id="{6E19C723-7868-8C4C-AAD3-D9D9AD834D6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5988100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CF4DDE-538D-3644-9DE0-35920D02593F}"/>
              </a:ext>
            </a:extLst>
          </p:cNvPr>
          <p:cNvSpPr>
            <a:spLocks noGrp="1"/>
          </p:cNvSpPr>
          <p:nvPr>
            <p:ph type="title"/>
          </p:nvPr>
        </p:nvSpPr>
        <p:spPr/>
        <p:txBody>
          <a:bodyPr/>
          <a:lstStyle/>
          <a:p>
            <a:r>
              <a:rPr kumimoji="1" lang="ja-JP" altLang="en-US"/>
              <a:t>問題意識</a:t>
            </a:r>
            <a:r>
              <a:rPr kumimoji="1" lang="en-US" altLang="ja-JP" dirty="0"/>
              <a:t/>
            </a:r>
            <a:br>
              <a:rPr kumimoji="1" lang="en-US" altLang="ja-JP" dirty="0"/>
            </a:br>
            <a:r>
              <a:rPr kumimoji="1" lang="en-US" altLang="ja-JP" dirty="0"/>
              <a:t>〜</a:t>
            </a:r>
            <a:r>
              <a:rPr kumimoji="1" lang="ja-JP" altLang="en-US"/>
              <a:t>関与状態の定義付</a:t>
            </a:r>
            <a:r>
              <a:rPr kumimoji="1" lang="en-US" altLang="ja-JP" dirty="0"/>
              <a:t>〜</a:t>
            </a:r>
            <a:endParaRPr kumimoji="1" lang="ja-JP" altLang="en-US"/>
          </a:p>
        </p:txBody>
      </p:sp>
      <p:sp>
        <p:nvSpPr>
          <p:cNvPr id="4" name="テキスト ボックス 3">
            <a:extLst>
              <a:ext uri="{FF2B5EF4-FFF2-40B4-BE49-F238E27FC236}">
                <a16:creationId xmlns:a16="http://schemas.microsoft.com/office/drawing/2014/main" id="{4CA18787-8320-FC4B-9D8D-6CE71CA68D6A}"/>
              </a:ext>
            </a:extLst>
          </p:cNvPr>
          <p:cNvSpPr txBox="1"/>
          <p:nvPr/>
        </p:nvSpPr>
        <p:spPr>
          <a:xfrm>
            <a:off x="801267" y="1994698"/>
            <a:ext cx="10973801" cy="440120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曲選択で</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なんの曲を聴くか決まっている時</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にアプリを使用する場合</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高関与状態</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曲選択で</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音楽を聴くのは決まっているが、なんの曲を聴くか決まっていない時</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ににアプリを使用する場合</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低関与状態</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と、定義する。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8A1989C6-C52E-B14A-BFB1-2D44338404DD}"/>
              </a:ext>
            </a:extLst>
          </p:cNvPr>
          <p:cNvSpPr/>
          <p:nvPr/>
        </p:nvSpPr>
        <p:spPr>
          <a:xfrm>
            <a:off x="416506" y="1732756"/>
            <a:ext cx="11358562" cy="4788694"/>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6" name="スライド番号プレースホルダー 5">
            <a:extLst>
              <a:ext uri="{FF2B5EF4-FFF2-40B4-BE49-F238E27FC236}">
                <a16:creationId xmlns:a16="http://schemas.microsoft.com/office/drawing/2014/main" id="{01D07C5F-70CB-C94A-9590-8A2C084E7C1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9773209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E86435FF-B546-3140-92E8-EBC6741078CC}"/>
              </a:ext>
            </a:extLst>
          </p:cNvPr>
          <p:cNvSpPr>
            <a:spLocks noGrp="1"/>
          </p:cNvSpPr>
          <p:nvPr>
            <p:ph type="title"/>
          </p:nvPr>
        </p:nvSpPr>
        <p:spPr/>
        <p:txBody>
          <a:bodyPr/>
          <a:lstStyle/>
          <a:p>
            <a:endParaRPr kumimoji="1" lang="ja-JP" altLang="en-US"/>
          </a:p>
        </p:txBody>
      </p:sp>
      <p:sp>
        <p:nvSpPr>
          <p:cNvPr id="4" name="スライド番号プレースホルダー 1">
            <a:extLst>
              <a:ext uri="{FF2B5EF4-FFF2-40B4-BE49-F238E27FC236}">
                <a16:creationId xmlns:a16="http://schemas.microsoft.com/office/drawing/2014/main" id="{154DF6CB-8FF3-0C42-B8A0-1ADD73D62B62}"/>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5" name="正方形/長方形 4">
            <a:extLst>
              <a:ext uri="{FF2B5EF4-FFF2-40B4-BE49-F238E27FC236}">
                <a16:creationId xmlns:a16="http://schemas.microsoft.com/office/drawing/2014/main" id="{0169E59C-93A9-CB4E-948D-661828BDF503}"/>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正方形/長方形 5">
            <a:extLst>
              <a:ext uri="{FF2B5EF4-FFF2-40B4-BE49-F238E27FC236}">
                <a16:creationId xmlns:a16="http://schemas.microsoft.com/office/drawing/2014/main" id="{C0C9402E-DA9C-1048-9CE3-F8F5DFEA102D}"/>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問題意識</a:t>
            </a:r>
          </a:p>
        </p:txBody>
      </p:sp>
      <p:sp>
        <p:nvSpPr>
          <p:cNvPr id="7" name="スライド番号プレースホルダー 6">
            <a:extLst>
              <a:ext uri="{FF2B5EF4-FFF2-40B4-BE49-F238E27FC236}">
                <a16:creationId xmlns:a16="http://schemas.microsoft.com/office/drawing/2014/main" id="{AE7F1EC3-A5F9-ED42-8290-4D1C21B41E5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4297830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632DE9-1D27-AD45-8F2A-36AC52CB0A5F}"/>
              </a:ext>
            </a:extLst>
          </p:cNvPr>
          <p:cNvSpPr>
            <a:spLocks noGrp="1"/>
          </p:cNvSpPr>
          <p:nvPr>
            <p:ph type="title"/>
          </p:nvPr>
        </p:nvSpPr>
        <p:spPr/>
        <p:txBody>
          <a:bodyPr/>
          <a:lstStyle/>
          <a:p>
            <a:r>
              <a:rPr kumimoji="1" lang="en-US" altLang="ja-JP" dirty="0"/>
              <a:t/>
            </a:r>
            <a:br>
              <a:rPr kumimoji="1" lang="en-US" altLang="ja-JP" dirty="0"/>
            </a:br>
            <a:r>
              <a:rPr kumimoji="1" lang="ja-JP" altLang="en-US"/>
              <a:t>問題意識</a:t>
            </a:r>
          </a:p>
        </p:txBody>
      </p:sp>
      <p:sp>
        <p:nvSpPr>
          <p:cNvPr id="6" name="角丸四角形 5">
            <a:extLst>
              <a:ext uri="{FF2B5EF4-FFF2-40B4-BE49-F238E27FC236}">
                <a16:creationId xmlns:a16="http://schemas.microsoft.com/office/drawing/2014/main" id="{8062F78B-FF2B-7043-9865-ED0CCBB2D797}"/>
              </a:ext>
            </a:extLst>
          </p:cNvPr>
          <p:cNvSpPr/>
          <p:nvPr/>
        </p:nvSpPr>
        <p:spPr>
          <a:xfrm>
            <a:off x="838198" y="3175296"/>
            <a:ext cx="10515601" cy="1860265"/>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635438EB-99F2-5F44-A5BF-1E177B1F3065}"/>
              </a:ext>
            </a:extLst>
          </p:cNvPr>
          <p:cNvSpPr txBox="1"/>
          <p:nvPr/>
        </p:nvSpPr>
        <p:spPr>
          <a:xfrm>
            <a:off x="1156184" y="3412930"/>
            <a:ext cx="10238700" cy="138499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曲選択に低関与の時に、ストリーミング音楽サービス内で</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アーティストや曲数（補完プレイヤー）の数が多すぎると、</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曲選択が困難になる場合があるのではないか。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スライド番号プレースホルダー 4">
            <a:extLst>
              <a:ext uri="{FF2B5EF4-FFF2-40B4-BE49-F238E27FC236}">
                <a16:creationId xmlns:a16="http://schemas.microsoft.com/office/drawing/2014/main" id="{9B257ECA-ED24-D045-A91F-F8471ECBD72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1028786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F00208-46A6-4640-B0FF-2A8D14590C42}"/>
              </a:ext>
            </a:extLst>
          </p:cNvPr>
          <p:cNvSpPr>
            <a:spLocks noGrp="1"/>
          </p:cNvSpPr>
          <p:nvPr>
            <p:ph type="title"/>
          </p:nvPr>
        </p:nvSpPr>
        <p:spPr/>
        <p:txBody>
          <a:bodyPr/>
          <a:lstStyle/>
          <a:p>
            <a:endParaRPr kumimoji="1" lang="ja-JP" altLang="en-US"/>
          </a:p>
        </p:txBody>
      </p:sp>
      <p:sp>
        <p:nvSpPr>
          <p:cNvPr id="4" name="スライド番号プレースホルダー 2">
            <a:extLst>
              <a:ext uri="{FF2B5EF4-FFF2-40B4-BE49-F238E27FC236}">
                <a16:creationId xmlns:a16="http://schemas.microsoft.com/office/drawing/2014/main" id="{9AC87D1E-4CDB-B14F-B24C-6E7344FF5DBA}"/>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5" name="スライド番号プレースホルダー 1">
            <a:extLst>
              <a:ext uri="{FF2B5EF4-FFF2-40B4-BE49-F238E27FC236}">
                <a16:creationId xmlns:a16="http://schemas.microsoft.com/office/drawing/2014/main" id="{D0EE114D-0A11-5641-85FF-7F085EDC2A29}"/>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6" name="テキスト ボックス 5">
            <a:extLst>
              <a:ext uri="{FF2B5EF4-FFF2-40B4-BE49-F238E27FC236}">
                <a16:creationId xmlns:a16="http://schemas.microsoft.com/office/drawing/2014/main" id="{32C19398-D716-BB4A-BE79-CC96459A4961}"/>
              </a:ext>
            </a:extLst>
          </p:cNvPr>
          <p:cNvSpPr txBox="1"/>
          <p:nvPr/>
        </p:nvSpPr>
        <p:spPr>
          <a:xfrm>
            <a:off x="694267" y="2607733"/>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 name="スライド番号プレースホルダー 1">
            <a:extLst>
              <a:ext uri="{FF2B5EF4-FFF2-40B4-BE49-F238E27FC236}">
                <a16:creationId xmlns:a16="http://schemas.microsoft.com/office/drawing/2014/main" id="{1725425C-A7F7-2541-80FE-FEB1DBD75F2E}"/>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8" name="正方形/長方形 7">
            <a:extLst>
              <a:ext uri="{FF2B5EF4-FFF2-40B4-BE49-F238E27FC236}">
                <a16:creationId xmlns:a16="http://schemas.microsoft.com/office/drawing/2014/main" id="{7F961A1E-8133-3147-BE0C-C8241922A194}"/>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9" name="正方形/長方形 8">
            <a:extLst>
              <a:ext uri="{FF2B5EF4-FFF2-40B4-BE49-F238E27FC236}">
                <a16:creationId xmlns:a16="http://schemas.microsoft.com/office/drawing/2014/main" id="{3E25083F-AFF8-844C-B3F6-B1C1560EA35E}"/>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先行研究</a:t>
            </a:r>
          </a:p>
        </p:txBody>
      </p:sp>
      <p:sp>
        <p:nvSpPr>
          <p:cNvPr id="10" name="スライド番号プレースホルダー 9">
            <a:extLst>
              <a:ext uri="{FF2B5EF4-FFF2-40B4-BE49-F238E27FC236}">
                <a16:creationId xmlns:a16="http://schemas.microsoft.com/office/drawing/2014/main" id="{52882819-8B9A-E34B-BD3C-D3FB06DD0C2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9140092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4035D3-9937-FF4B-81BD-7CFDCCFD8A80}"/>
              </a:ext>
            </a:extLst>
          </p:cNvPr>
          <p:cNvSpPr>
            <a:spLocks noGrp="1"/>
          </p:cNvSpPr>
          <p:nvPr>
            <p:ph type="title"/>
          </p:nvPr>
        </p:nvSpPr>
        <p:spPr/>
        <p:txBody>
          <a:bodyPr/>
          <a:lstStyle/>
          <a:p>
            <a:r>
              <a:rPr lang="ja-JP" altLang="en-US"/>
              <a:t>先行研究</a:t>
            </a:r>
            <a:r>
              <a:rPr lang="en-US" altLang="ja-JP" dirty="0"/>
              <a:t/>
            </a:r>
            <a:br>
              <a:rPr lang="en-US" altLang="ja-JP" dirty="0"/>
            </a:br>
            <a:r>
              <a:rPr lang="en-US" altLang="ja-JP" dirty="0"/>
              <a:t>〜</a:t>
            </a:r>
            <a:r>
              <a:rPr lang="ja-JP" altLang="en-US"/>
              <a:t>ネットワーク効果</a:t>
            </a:r>
            <a:r>
              <a:rPr lang="en-US" altLang="ja-JP" dirty="0"/>
              <a:t>〜</a:t>
            </a:r>
            <a:endParaRPr kumimoji="1" lang="ja-JP" altLang="en-US"/>
          </a:p>
        </p:txBody>
      </p:sp>
      <p:sp>
        <p:nvSpPr>
          <p:cNvPr id="4" name="角丸四角形 3">
            <a:extLst>
              <a:ext uri="{FF2B5EF4-FFF2-40B4-BE49-F238E27FC236}">
                <a16:creationId xmlns:a16="http://schemas.microsoft.com/office/drawing/2014/main" id="{36AED3EE-F300-EC44-A44A-DE0EA944BF5C}"/>
              </a:ext>
            </a:extLst>
          </p:cNvPr>
          <p:cNvSpPr/>
          <p:nvPr/>
        </p:nvSpPr>
        <p:spPr>
          <a:xfrm>
            <a:off x="4386762" y="2230569"/>
            <a:ext cx="3416320" cy="4160077"/>
          </a:xfrm>
          <a:prstGeom prst="roundRect">
            <a:avLst/>
          </a:prstGeom>
          <a:noFill/>
          <a:ln w="1016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角丸四角形 4">
            <a:extLst>
              <a:ext uri="{FF2B5EF4-FFF2-40B4-BE49-F238E27FC236}">
                <a16:creationId xmlns:a16="http://schemas.microsoft.com/office/drawing/2014/main" id="{E0669185-9313-A34C-9827-1B75B3E3E77A}"/>
              </a:ext>
            </a:extLst>
          </p:cNvPr>
          <p:cNvSpPr/>
          <p:nvPr/>
        </p:nvSpPr>
        <p:spPr>
          <a:xfrm>
            <a:off x="95472" y="2702130"/>
            <a:ext cx="2172094" cy="2681898"/>
          </a:xfrm>
          <a:prstGeom prst="roundRect">
            <a:avLst/>
          </a:prstGeom>
          <a:noFill/>
          <a:ln w="857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297FD5"/>
              </a:solidFill>
              <a:effectLst/>
              <a:uLnTx/>
              <a:uFillTx/>
              <a:latin typeface="游ゴシック" panose="020F0502020204030204"/>
              <a:ea typeface="游ゴシック" panose="020B0400000000000000" pitchFamily="34" charset="-128"/>
              <a:cs typeface="+mn-cs"/>
            </a:endParaRPr>
          </a:p>
        </p:txBody>
      </p:sp>
      <p:sp>
        <p:nvSpPr>
          <p:cNvPr id="6" name="角丸四角形 5">
            <a:extLst>
              <a:ext uri="{FF2B5EF4-FFF2-40B4-BE49-F238E27FC236}">
                <a16:creationId xmlns:a16="http://schemas.microsoft.com/office/drawing/2014/main" id="{78EB4EA1-5520-4345-9558-E790C6090C1D}"/>
              </a:ext>
            </a:extLst>
          </p:cNvPr>
          <p:cNvSpPr/>
          <p:nvPr/>
        </p:nvSpPr>
        <p:spPr>
          <a:xfrm>
            <a:off x="10019537" y="2702130"/>
            <a:ext cx="1895197" cy="2681897"/>
          </a:xfrm>
          <a:prstGeom prst="roundRect">
            <a:avLst/>
          </a:prstGeom>
          <a:noFill/>
          <a:ln w="857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7" name="テキスト ボックス 6">
            <a:extLst>
              <a:ext uri="{FF2B5EF4-FFF2-40B4-BE49-F238E27FC236}">
                <a16:creationId xmlns:a16="http://schemas.microsoft.com/office/drawing/2014/main" id="{B34BB600-4ABD-144E-9046-53680FA9726C}"/>
              </a:ext>
            </a:extLst>
          </p:cNvPr>
          <p:cNvSpPr txBox="1"/>
          <p:nvPr/>
        </p:nvSpPr>
        <p:spPr>
          <a:xfrm>
            <a:off x="4561829" y="3461254"/>
            <a:ext cx="3057247" cy="138499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プラットフォーム</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ex) Spotify</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Apple Music</a:t>
            </a:r>
          </a:p>
        </p:txBody>
      </p:sp>
      <p:sp>
        <p:nvSpPr>
          <p:cNvPr id="8" name="テキスト ボックス 7">
            <a:extLst>
              <a:ext uri="{FF2B5EF4-FFF2-40B4-BE49-F238E27FC236}">
                <a16:creationId xmlns:a16="http://schemas.microsoft.com/office/drawing/2014/main" id="{3B5FBD42-1292-0249-89A4-F72AB4A7B64E}"/>
              </a:ext>
            </a:extLst>
          </p:cNvPr>
          <p:cNvSpPr txBox="1"/>
          <p:nvPr/>
        </p:nvSpPr>
        <p:spPr>
          <a:xfrm>
            <a:off x="-97184" y="3084230"/>
            <a:ext cx="2364750" cy="213904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a:t>
            </a:r>
            <a:endPar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プレイヤー</a:t>
            </a:r>
            <a:endParaRPr kumimoji="1" lang="en-US" altLang="ja-JP" sz="2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7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1" lang="ja-JP" altLang="en-US" sz="17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アーティスト・曲）</a:t>
            </a:r>
            <a:endParaRPr kumimoji="1" lang="en-US" altLang="ja-JP" sz="17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ex)</a:t>
            </a: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嵐</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Love so sweet</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9" name="テキスト ボックス 8">
            <a:extLst>
              <a:ext uri="{FF2B5EF4-FFF2-40B4-BE49-F238E27FC236}">
                <a16:creationId xmlns:a16="http://schemas.microsoft.com/office/drawing/2014/main" id="{FE9E6270-BDB0-B940-B6CB-493059CFD624}"/>
              </a:ext>
            </a:extLst>
          </p:cNvPr>
          <p:cNvSpPr txBox="1"/>
          <p:nvPr/>
        </p:nvSpPr>
        <p:spPr>
          <a:xfrm>
            <a:off x="10259249" y="3738252"/>
            <a:ext cx="1415772"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a:t>
            </a:r>
            <a:endPar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・利用者</a:t>
            </a:r>
          </a:p>
        </p:txBody>
      </p:sp>
      <p:sp>
        <p:nvSpPr>
          <p:cNvPr id="10" name="下矢印 9">
            <a:extLst>
              <a:ext uri="{FF2B5EF4-FFF2-40B4-BE49-F238E27FC236}">
                <a16:creationId xmlns:a16="http://schemas.microsoft.com/office/drawing/2014/main" id="{64DAE0DA-86F1-B54B-AC1F-7B9F4A42911F}"/>
              </a:ext>
            </a:extLst>
          </p:cNvPr>
          <p:cNvSpPr/>
          <p:nvPr/>
        </p:nvSpPr>
        <p:spPr>
          <a:xfrm rot="16200000">
            <a:off x="3084848" y="3707210"/>
            <a:ext cx="484632" cy="1691430"/>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1" name="下矢印 10">
            <a:extLst>
              <a:ext uri="{FF2B5EF4-FFF2-40B4-BE49-F238E27FC236}">
                <a16:creationId xmlns:a16="http://schemas.microsoft.com/office/drawing/2014/main" id="{1D0F1C7C-61B6-E045-9D4C-2BA9A9F6E581}"/>
              </a:ext>
            </a:extLst>
          </p:cNvPr>
          <p:cNvSpPr/>
          <p:nvPr/>
        </p:nvSpPr>
        <p:spPr>
          <a:xfrm rot="16200000">
            <a:off x="8656129" y="3740819"/>
            <a:ext cx="484632" cy="1624212"/>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2" name="下矢印 11">
            <a:extLst>
              <a:ext uri="{FF2B5EF4-FFF2-40B4-BE49-F238E27FC236}">
                <a16:creationId xmlns:a16="http://schemas.microsoft.com/office/drawing/2014/main" id="{732C9D61-AF28-8B46-9F3A-14616DD4D651}"/>
              </a:ext>
            </a:extLst>
          </p:cNvPr>
          <p:cNvSpPr/>
          <p:nvPr/>
        </p:nvSpPr>
        <p:spPr>
          <a:xfrm rot="5400000">
            <a:off x="3084848" y="2991660"/>
            <a:ext cx="484632" cy="16914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3" name="下矢印 12">
            <a:extLst>
              <a:ext uri="{FF2B5EF4-FFF2-40B4-BE49-F238E27FC236}">
                <a16:creationId xmlns:a16="http://schemas.microsoft.com/office/drawing/2014/main" id="{34F01D24-AD5C-AA45-B5A1-3186F84D4DF9}"/>
              </a:ext>
            </a:extLst>
          </p:cNvPr>
          <p:cNvSpPr/>
          <p:nvPr/>
        </p:nvSpPr>
        <p:spPr>
          <a:xfrm rot="5400000">
            <a:off x="8656129" y="3025269"/>
            <a:ext cx="484632" cy="16242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4" name="テキスト ボックス 13">
            <a:extLst>
              <a:ext uri="{FF2B5EF4-FFF2-40B4-BE49-F238E27FC236}">
                <a16:creationId xmlns:a16="http://schemas.microsoft.com/office/drawing/2014/main" id="{B9DFE8C6-A1A7-9542-A75C-31684B8D00F9}"/>
              </a:ext>
            </a:extLst>
          </p:cNvPr>
          <p:cNvSpPr txBox="1"/>
          <p:nvPr/>
        </p:nvSpPr>
        <p:spPr>
          <a:xfrm>
            <a:off x="7908430" y="4980865"/>
            <a:ext cx="198002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コンテンツ提供</a:t>
            </a:r>
          </a:p>
        </p:txBody>
      </p:sp>
      <p:sp>
        <p:nvSpPr>
          <p:cNvPr id="15" name="テキスト ボックス 14">
            <a:extLst>
              <a:ext uri="{FF2B5EF4-FFF2-40B4-BE49-F238E27FC236}">
                <a16:creationId xmlns:a16="http://schemas.microsoft.com/office/drawing/2014/main" id="{87DDFE68-D17F-C844-838B-4A28C4D0E7A7}"/>
              </a:ext>
            </a:extLst>
          </p:cNvPr>
          <p:cNvSpPr txBox="1"/>
          <p:nvPr/>
        </p:nvSpPr>
        <p:spPr>
          <a:xfrm>
            <a:off x="2321371" y="4980865"/>
            <a:ext cx="198002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楽曲提供・代金</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6" name="テキスト ボックス 15">
            <a:extLst>
              <a:ext uri="{FF2B5EF4-FFF2-40B4-BE49-F238E27FC236}">
                <a16:creationId xmlns:a16="http://schemas.microsoft.com/office/drawing/2014/main" id="{571A8325-CAF6-4848-A9F4-304A89698310}"/>
              </a:ext>
            </a:extLst>
          </p:cNvPr>
          <p:cNvSpPr txBox="1"/>
          <p:nvPr/>
        </p:nvSpPr>
        <p:spPr>
          <a:xfrm>
            <a:off x="2195973" y="3210827"/>
            <a:ext cx="2236510"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代金・視聴者行動</a:t>
            </a:r>
          </a:p>
        </p:txBody>
      </p:sp>
      <p:sp>
        <p:nvSpPr>
          <p:cNvPr id="17" name="テキスト ボックス 16">
            <a:extLst>
              <a:ext uri="{FF2B5EF4-FFF2-40B4-BE49-F238E27FC236}">
                <a16:creationId xmlns:a16="http://schemas.microsoft.com/office/drawing/2014/main" id="{A8989BC8-ABE0-3548-AFC1-6338E25E7493}"/>
              </a:ext>
            </a:extLst>
          </p:cNvPr>
          <p:cNvSpPr txBox="1"/>
          <p:nvPr/>
        </p:nvSpPr>
        <p:spPr>
          <a:xfrm>
            <a:off x="8549630" y="3210827"/>
            <a:ext cx="69762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代金</a:t>
            </a:r>
          </a:p>
        </p:txBody>
      </p:sp>
      <p:sp>
        <p:nvSpPr>
          <p:cNvPr id="18" name="スライド番号プレースホルダー 17">
            <a:extLst>
              <a:ext uri="{FF2B5EF4-FFF2-40B4-BE49-F238E27FC236}">
                <a16:creationId xmlns:a16="http://schemas.microsoft.com/office/drawing/2014/main" id="{15EF4676-C4BC-BE4B-AAA8-ABB28D28591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4579348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a:t>先行研究</a:t>
            </a:r>
            <a:r>
              <a:rPr lang="en-US" altLang="ja-JP" dirty="0"/>
              <a:t/>
            </a:r>
            <a:br>
              <a:rPr lang="en-US" altLang="ja-JP" dirty="0"/>
            </a:br>
            <a:r>
              <a:rPr lang="en-US" altLang="ja-JP" dirty="0"/>
              <a:t>〜</a:t>
            </a:r>
            <a:r>
              <a:rPr lang="ja-JP" altLang="en-US"/>
              <a:t>プラットフォームビジネスの先行研究</a:t>
            </a:r>
            <a:r>
              <a:rPr lang="en-US" altLang="ja-JP" dirty="0"/>
              <a:t>〜</a:t>
            </a:r>
            <a:endParaRPr kumimoji="1" lang="ja-JP" altLang="en-US" dirty="0"/>
          </a:p>
        </p:txBody>
      </p:sp>
      <p:sp>
        <p:nvSpPr>
          <p:cNvPr id="6" name="テキスト ボックス 5"/>
          <p:cNvSpPr txBox="1"/>
          <p:nvPr/>
        </p:nvSpPr>
        <p:spPr>
          <a:xfrm>
            <a:off x="273855" y="2288765"/>
            <a:ext cx="11634610" cy="132343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一つの種類のプレイヤーの数が多いほど、</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別の種類のプレイヤーがプラットフォームから得る価値が大きくなる。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（根来龍之</a:t>
            </a:r>
            <a:r>
              <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2013</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p:txBody>
      </p:sp>
      <p:sp>
        <p:nvSpPr>
          <p:cNvPr id="9" name="角丸四角形 8">
            <a:extLst>
              <a:ext uri="{FF2B5EF4-FFF2-40B4-BE49-F238E27FC236}">
                <a16:creationId xmlns:a16="http://schemas.microsoft.com/office/drawing/2014/main" id="{C44ADEAD-45F3-B440-A66F-9928F0EC6BF3}"/>
              </a:ext>
            </a:extLst>
          </p:cNvPr>
          <p:cNvSpPr/>
          <p:nvPr/>
        </p:nvSpPr>
        <p:spPr>
          <a:xfrm>
            <a:off x="283535" y="1833392"/>
            <a:ext cx="11634610" cy="1956277"/>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正方形/長方形 4">
            <a:extLst>
              <a:ext uri="{FF2B5EF4-FFF2-40B4-BE49-F238E27FC236}">
                <a16:creationId xmlns:a16="http://schemas.microsoft.com/office/drawing/2014/main" id="{D0DD47FC-4445-4F46-88B7-32C42E9B09C2}"/>
              </a:ext>
            </a:extLst>
          </p:cNvPr>
          <p:cNvSpPr/>
          <p:nvPr/>
        </p:nvSpPr>
        <p:spPr>
          <a:xfrm>
            <a:off x="1040523" y="1570241"/>
            <a:ext cx="3057247" cy="6746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0" name="テキスト ボックス 9">
            <a:extLst>
              <a:ext uri="{FF2B5EF4-FFF2-40B4-BE49-F238E27FC236}">
                <a16:creationId xmlns:a16="http://schemas.microsoft.com/office/drawing/2014/main" id="{7EAD60E6-A07A-2946-9CB0-19BB0CEFF203}"/>
              </a:ext>
            </a:extLst>
          </p:cNvPr>
          <p:cNvSpPr txBox="1"/>
          <p:nvPr/>
        </p:nvSpPr>
        <p:spPr>
          <a:xfrm>
            <a:off x="1040524" y="1544674"/>
            <a:ext cx="3057247"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ネットワーク効果</a:t>
            </a:r>
          </a:p>
        </p:txBody>
      </p:sp>
      <p:sp>
        <p:nvSpPr>
          <p:cNvPr id="8" name="下矢印 7">
            <a:extLst>
              <a:ext uri="{FF2B5EF4-FFF2-40B4-BE49-F238E27FC236}">
                <a16:creationId xmlns:a16="http://schemas.microsoft.com/office/drawing/2014/main" id="{8EB39551-CB68-5E46-BE57-AE899AB05ECA}"/>
              </a:ext>
            </a:extLst>
          </p:cNvPr>
          <p:cNvSpPr/>
          <p:nvPr/>
        </p:nvSpPr>
        <p:spPr>
          <a:xfrm>
            <a:off x="5776990" y="4089269"/>
            <a:ext cx="647700" cy="7371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2" name="角丸四角形 11">
            <a:extLst>
              <a:ext uri="{FF2B5EF4-FFF2-40B4-BE49-F238E27FC236}">
                <a16:creationId xmlns:a16="http://schemas.microsoft.com/office/drawing/2014/main" id="{EA55A106-623F-B843-A6D1-B0749DC74932}"/>
              </a:ext>
            </a:extLst>
          </p:cNvPr>
          <p:cNvSpPr/>
          <p:nvPr/>
        </p:nvSpPr>
        <p:spPr>
          <a:xfrm>
            <a:off x="332889" y="5125978"/>
            <a:ext cx="11526222" cy="1144337"/>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7" name="テキスト ボックス 6">
            <a:extLst>
              <a:ext uri="{FF2B5EF4-FFF2-40B4-BE49-F238E27FC236}">
                <a16:creationId xmlns:a16="http://schemas.microsoft.com/office/drawing/2014/main" id="{A9A4B497-F32B-334D-AC8B-2D8F31975C9B}"/>
              </a:ext>
            </a:extLst>
          </p:cNvPr>
          <p:cNvSpPr txBox="1"/>
          <p:nvPr/>
        </p:nvSpPr>
        <p:spPr>
          <a:xfrm>
            <a:off x="686247" y="5405758"/>
            <a:ext cx="10809825" cy="58477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一方の数が増えれば、それに伴ってもう一方の数が増える</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4" name="スライド番号プレースホルダー 3">
            <a:extLst>
              <a:ext uri="{FF2B5EF4-FFF2-40B4-BE49-F238E27FC236}">
                <a16:creationId xmlns:a16="http://schemas.microsoft.com/office/drawing/2014/main" id="{2E76C7B0-F628-0945-86E0-973026A1B07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7606934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58195A62-A720-8641-8BD1-B23E85A261F4}"/>
              </a:ext>
            </a:extLst>
          </p:cNvPr>
          <p:cNvSpPr>
            <a:spLocks noGrp="1"/>
          </p:cNvSpPr>
          <p:nvPr>
            <p:ph type="title"/>
          </p:nvPr>
        </p:nvSpPr>
        <p:spPr/>
        <p:txBody>
          <a:bodyPr>
            <a:normAutofit/>
          </a:bodyPr>
          <a:lstStyle/>
          <a:p>
            <a:r>
              <a:rPr lang="ja-JP" altLang="en-US"/>
              <a:t>先行研究</a:t>
            </a:r>
            <a:r>
              <a:rPr lang="en-US" altLang="ja-JP" dirty="0"/>
              <a:t/>
            </a:r>
            <a:br>
              <a:rPr lang="en-US" altLang="ja-JP" dirty="0"/>
            </a:br>
            <a:r>
              <a:rPr lang="en-US" altLang="ja-JP" dirty="0"/>
              <a:t>〜</a:t>
            </a:r>
            <a:r>
              <a:rPr lang="ja-JP" altLang="en-US"/>
              <a:t>ネットワーク効果の流れ例</a:t>
            </a:r>
            <a:r>
              <a:rPr lang="en-US" altLang="ja-JP" dirty="0"/>
              <a:t>〜</a:t>
            </a:r>
            <a:endParaRPr kumimoji="1" lang="ja-JP" altLang="en-US"/>
          </a:p>
        </p:txBody>
      </p:sp>
      <p:sp>
        <p:nvSpPr>
          <p:cNvPr id="5" name="角丸四角形 4">
            <a:extLst>
              <a:ext uri="{FF2B5EF4-FFF2-40B4-BE49-F238E27FC236}">
                <a16:creationId xmlns:a16="http://schemas.microsoft.com/office/drawing/2014/main" id="{C63B6744-D528-AC41-9E89-021A13E7FBD0}"/>
              </a:ext>
            </a:extLst>
          </p:cNvPr>
          <p:cNvSpPr/>
          <p:nvPr/>
        </p:nvSpPr>
        <p:spPr>
          <a:xfrm>
            <a:off x="6834418" y="1826562"/>
            <a:ext cx="3691015" cy="2047968"/>
          </a:xfrm>
          <a:prstGeom prst="roundRect">
            <a:avLst/>
          </a:prstGeom>
          <a:noFill/>
          <a:ln w="1016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srgbClr val="4A66AC"/>
              </a:solidFill>
              <a:effectLst/>
              <a:uLnTx/>
              <a:uFillTx/>
              <a:latin typeface="Yu Gothic Medium" panose="020B0400000000000000" pitchFamily="34" charset="-128"/>
              <a:ea typeface="Yu Gothic Medium" panose="020B0400000000000000" pitchFamily="34" charset="-128"/>
              <a:cs typeface="+mn-cs"/>
            </a:endParaRPr>
          </a:p>
        </p:txBody>
      </p:sp>
      <p:sp>
        <p:nvSpPr>
          <p:cNvPr id="6" name="角丸四角形 5">
            <a:extLst>
              <a:ext uri="{FF2B5EF4-FFF2-40B4-BE49-F238E27FC236}">
                <a16:creationId xmlns:a16="http://schemas.microsoft.com/office/drawing/2014/main" id="{4A88C9AA-4C01-2C45-9D28-0B33FC0F8D96}"/>
              </a:ext>
            </a:extLst>
          </p:cNvPr>
          <p:cNvSpPr/>
          <p:nvPr/>
        </p:nvSpPr>
        <p:spPr>
          <a:xfrm>
            <a:off x="1776121" y="1829267"/>
            <a:ext cx="2729147" cy="1998634"/>
          </a:xfrm>
          <a:prstGeom prst="roundRect">
            <a:avLst/>
          </a:prstGeom>
          <a:noFill/>
          <a:ln w="85725" cap="flat" cmpd="sng" algn="ctr">
            <a:solidFill>
              <a:schemeClr val="accent1">
                <a:lumMod val="60000"/>
                <a:lumOff val="4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srgbClr val="297FD5"/>
              </a:solidFill>
              <a:effectLst/>
              <a:uLnTx/>
              <a:uFillTx/>
              <a:latin typeface="Yu Gothic Medium" panose="020B0400000000000000" pitchFamily="34" charset="-128"/>
              <a:ea typeface="Yu Gothic Medium" panose="020B0400000000000000" pitchFamily="34" charset="-128"/>
              <a:cs typeface="+mn-cs"/>
            </a:endParaRPr>
          </a:p>
        </p:txBody>
      </p:sp>
      <p:sp>
        <p:nvSpPr>
          <p:cNvPr id="7" name="テキスト ボックス 6">
            <a:extLst>
              <a:ext uri="{FF2B5EF4-FFF2-40B4-BE49-F238E27FC236}">
                <a16:creationId xmlns:a16="http://schemas.microsoft.com/office/drawing/2014/main" id="{811555E7-7E3D-0A40-9707-705BCDF21E49}"/>
              </a:ext>
            </a:extLst>
          </p:cNvPr>
          <p:cNvSpPr txBox="1"/>
          <p:nvPr/>
        </p:nvSpPr>
        <p:spPr>
          <a:xfrm>
            <a:off x="7151301" y="2241339"/>
            <a:ext cx="3057247" cy="126188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プラットフォーム</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ex) Spotify</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Apple Music</a:t>
            </a:r>
          </a:p>
        </p:txBody>
      </p:sp>
      <p:sp>
        <p:nvSpPr>
          <p:cNvPr id="9" name="下矢印 8">
            <a:extLst>
              <a:ext uri="{FF2B5EF4-FFF2-40B4-BE49-F238E27FC236}">
                <a16:creationId xmlns:a16="http://schemas.microsoft.com/office/drawing/2014/main" id="{33FDD25C-433E-B44D-AC06-4AD980D3FC33}"/>
              </a:ext>
            </a:extLst>
          </p:cNvPr>
          <p:cNvSpPr/>
          <p:nvPr/>
        </p:nvSpPr>
        <p:spPr>
          <a:xfrm rot="16200000">
            <a:off x="5489254" y="2114077"/>
            <a:ext cx="484632" cy="1691430"/>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white"/>
              </a:solidFill>
              <a:effectLst/>
              <a:uLnTx/>
              <a:uFillTx/>
              <a:latin typeface="Yu Gothic Medium" panose="020B0400000000000000" pitchFamily="34" charset="-128"/>
              <a:ea typeface="Yu Gothic Medium" panose="020B0400000000000000" pitchFamily="34" charset="-128"/>
              <a:cs typeface="+mn-cs"/>
            </a:endParaRPr>
          </a:p>
        </p:txBody>
      </p:sp>
      <p:sp>
        <p:nvSpPr>
          <p:cNvPr id="10" name="下矢印 9">
            <a:extLst>
              <a:ext uri="{FF2B5EF4-FFF2-40B4-BE49-F238E27FC236}">
                <a16:creationId xmlns:a16="http://schemas.microsoft.com/office/drawing/2014/main" id="{E8151A02-EDFB-234C-BD12-9A3E84C1833F}"/>
              </a:ext>
            </a:extLst>
          </p:cNvPr>
          <p:cNvSpPr/>
          <p:nvPr/>
        </p:nvSpPr>
        <p:spPr>
          <a:xfrm rot="5400000">
            <a:off x="5416351" y="1460874"/>
            <a:ext cx="484632" cy="16914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white"/>
              </a:solidFill>
              <a:effectLst/>
              <a:uLnTx/>
              <a:uFillTx/>
              <a:latin typeface="Yu Gothic Medium" panose="020B0400000000000000" pitchFamily="34" charset="-128"/>
              <a:ea typeface="Yu Gothic Medium" panose="020B0400000000000000" pitchFamily="34" charset="-128"/>
              <a:cs typeface="+mn-cs"/>
            </a:endParaRPr>
          </a:p>
        </p:txBody>
      </p:sp>
      <p:sp>
        <p:nvSpPr>
          <p:cNvPr id="11" name="テキスト ボックス 10">
            <a:extLst>
              <a:ext uri="{FF2B5EF4-FFF2-40B4-BE49-F238E27FC236}">
                <a16:creationId xmlns:a16="http://schemas.microsoft.com/office/drawing/2014/main" id="{197B29A5-8F86-FB4E-9C0F-2E140273F6EB}"/>
              </a:ext>
            </a:extLst>
          </p:cNvPr>
          <p:cNvSpPr txBox="1"/>
          <p:nvPr/>
        </p:nvSpPr>
        <p:spPr>
          <a:xfrm>
            <a:off x="4728614" y="3247701"/>
            <a:ext cx="198002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商品提供・代金</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2" name="テキスト ボックス 11">
            <a:extLst>
              <a:ext uri="{FF2B5EF4-FFF2-40B4-BE49-F238E27FC236}">
                <a16:creationId xmlns:a16="http://schemas.microsoft.com/office/drawing/2014/main" id="{1FC0D8B6-CDDF-674C-8EA7-6DA4B6BE4125}"/>
              </a:ext>
            </a:extLst>
          </p:cNvPr>
          <p:cNvSpPr txBox="1"/>
          <p:nvPr/>
        </p:nvSpPr>
        <p:spPr>
          <a:xfrm>
            <a:off x="5337462" y="1718920"/>
            <a:ext cx="697627"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代金</a:t>
            </a:r>
          </a:p>
        </p:txBody>
      </p:sp>
      <p:sp>
        <p:nvSpPr>
          <p:cNvPr id="14" name="テキスト ボックス 13">
            <a:extLst>
              <a:ext uri="{FF2B5EF4-FFF2-40B4-BE49-F238E27FC236}">
                <a16:creationId xmlns:a16="http://schemas.microsoft.com/office/drawing/2014/main" id="{B9DCBB12-0CF6-AA46-8F14-838B1CE3CA48}"/>
              </a:ext>
            </a:extLst>
          </p:cNvPr>
          <p:cNvSpPr txBox="1"/>
          <p:nvPr/>
        </p:nvSpPr>
        <p:spPr>
          <a:xfrm>
            <a:off x="758635" y="3880667"/>
            <a:ext cx="4762387"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補完プレイヤー・補完商品</a:t>
            </a:r>
            <a:r>
              <a:rPr kumimoji="1" lang="ja-JP" altLang="en-US" sz="20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増加</a:t>
            </a:r>
            <a:r>
              <a:rPr kumimoji="1" lang="ja-JP" altLang="en-US" sz="20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によって</a:t>
            </a:r>
            <a:endParaRPr kumimoji="1" lang="en-US" altLang="ja-JP" sz="20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7" name="テキスト ボックス 16">
            <a:extLst>
              <a:ext uri="{FF2B5EF4-FFF2-40B4-BE49-F238E27FC236}">
                <a16:creationId xmlns:a16="http://schemas.microsoft.com/office/drawing/2014/main" id="{CD2AA43F-ECDA-1342-82BB-7736B1C6D97E}"/>
              </a:ext>
            </a:extLst>
          </p:cNvPr>
          <p:cNvSpPr txBox="1"/>
          <p:nvPr/>
        </p:nvSpPr>
        <p:spPr>
          <a:xfrm>
            <a:off x="1965468" y="2246867"/>
            <a:ext cx="2348720" cy="133882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a:t>
            </a:r>
            <a:endPar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7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（アーティスト・曲）</a:t>
            </a:r>
            <a:endParaRPr kumimoji="1" lang="en-US" altLang="ja-JP" sz="17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ex)</a:t>
            </a: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嵐</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Love so sweet</a:t>
            </a:r>
          </a:p>
        </p:txBody>
      </p:sp>
      <p:sp>
        <p:nvSpPr>
          <p:cNvPr id="28" name="角丸四角形 27">
            <a:extLst>
              <a:ext uri="{FF2B5EF4-FFF2-40B4-BE49-F238E27FC236}">
                <a16:creationId xmlns:a16="http://schemas.microsoft.com/office/drawing/2014/main" id="{2E14ABA7-B0AF-974E-82A2-E4B68A3C7501}"/>
              </a:ext>
            </a:extLst>
          </p:cNvPr>
          <p:cNvSpPr/>
          <p:nvPr/>
        </p:nvSpPr>
        <p:spPr>
          <a:xfrm>
            <a:off x="681456" y="5729630"/>
            <a:ext cx="10829088" cy="967162"/>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29" name="テキスト ボックス 28">
            <a:extLst>
              <a:ext uri="{FF2B5EF4-FFF2-40B4-BE49-F238E27FC236}">
                <a16:creationId xmlns:a16="http://schemas.microsoft.com/office/drawing/2014/main" id="{4CEAF7E7-EB29-3440-8B57-A4684FFF1C72}"/>
              </a:ext>
            </a:extLst>
          </p:cNvPr>
          <p:cNvSpPr txBox="1"/>
          <p:nvPr/>
        </p:nvSpPr>
        <p:spPr>
          <a:xfrm>
            <a:off x="788623" y="5951601"/>
            <a:ext cx="10597774"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補完プレイヤーが充実することでプラットフォームが活性化する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38" name="U ターン矢印 37">
            <a:extLst>
              <a:ext uri="{FF2B5EF4-FFF2-40B4-BE49-F238E27FC236}">
                <a16:creationId xmlns:a16="http://schemas.microsoft.com/office/drawing/2014/main" id="{B4324631-479E-9A49-9538-A9F8E09006E8}"/>
              </a:ext>
            </a:extLst>
          </p:cNvPr>
          <p:cNvSpPr/>
          <p:nvPr/>
        </p:nvSpPr>
        <p:spPr>
          <a:xfrm flipV="1">
            <a:off x="3042702" y="4238690"/>
            <a:ext cx="6096000" cy="1158639"/>
          </a:xfrm>
          <a:prstGeom prst="uturnArrow">
            <a:avLst>
              <a:gd name="adj1" fmla="val 17837"/>
              <a:gd name="adj2" fmla="val 25000"/>
              <a:gd name="adj3" fmla="val 22954"/>
              <a:gd name="adj4" fmla="val 25494"/>
              <a:gd name="adj5" fmla="val 95052"/>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black"/>
              </a:solidFill>
              <a:effectLst/>
              <a:highlight>
                <a:srgbClr val="FFFF00"/>
              </a:highlight>
              <a:uLnTx/>
              <a:uFillTx/>
              <a:latin typeface="Yu Gothic Medium" panose="020B0400000000000000" pitchFamily="34" charset="-128"/>
              <a:ea typeface="Yu Gothic Medium" panose="020B0400000000000000" pitchFamily="34" charset="-128"/>
              <a:cs typeface="+mn-cs"/>
            </a:endParaRPr>
          </a:p>
        </p:txBody>
      </p:sp>
      <p:sp>
        <p:nvSpPr>
          <p:cNvPr id="39" name="円/楕円 38">
            <a:extLst>
              <a:ext uri="{FF2B5EF4-FFF2-40B4-BE49-F238E27FC236}">
                <a16:creationId xmlns:a16="http://schemas.microsoft.com/office/drawing/2014/main" id="{EEBE2905-A732-6D47-A0AF-D282A63ABF91}"/>
              </a:ext>
            </a:extLst>
          </p:cNvPr>
          <p:cNvSpPr/>
          <p:nvPr/>
        </p:nvSpPr>
        <p:spPr>
          <a:xfrm>
            <a:off x="4373203" y="4183090"/>
            <a:ext cx="3323772" cy="967162"/>
          </a:xfrm>
          <a:prstGeom prst="ellipse">
            <a:avLst/>
          </a:prstGeom>
          <a:noFill/>
          <a:ln w="254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5AA2AE"/>
              </a:solidFill>
              <a:effectLst/>
              <a:uLnTx/>
              <a:uFillTx/>
              <a:latin typeface="游ゴシック" panose="020F0502020204030204"/>
              <a:ea typeface="游ゴシック" panose="020B0400000000000000" pitchFamily="34" charset="-128"/>
              <a:cs typeface="+mn-cs"/>
            </a:endParaRPr>
          </a:p>
        </p:txBody>
      </p:sp>
      <p:sp>
        <p:nvSpPr>
          <p:cNvPr id="40" name="テキスト ボックス 39">
            <a:extLst>
              <a:ext uri="{FF2B5EF4-FFF2-40B4-BE49-F238E27FC236}">
                <a16:creationId xmlns:a16="http://schemas.microsoft.com/office/drawing/2014/main" id="{2DFAEF80-3965-F64B-AE97-B1C66F1BB279}"/>
              </a:ext>
            </a:extLst>
          </p:cNvPr>
          <p:cNvSpPr txBox="1"/>
          <p:nvPr/>
        </p:nvSpPr>
        <p:spPr>
          <a:xfrm>
            <a:off x="4556175" y="4298320"/>
            <a:ext cx="2954655" cy="83099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プラットフォームが</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充実する</a:t>
            </a:r>
          </a:p>
        </p:txBody>
      </p:sp>
      <p:sp>
        <p:nvSpPr>
          <p:cNvPr id="41" name="正方形/長方形 40">
            <a:extLst>
              <a:ext uri="{FF2B5EF4-FFF2-40B4-BE49-F238E27FC236}">
                <a16:creationId xmlns:a16="http://schemas.microsoft.com/office/drawing/2014/main" id="{1FB5C14E-7232-3944-A366-A4D52DADB407}"/>
              </a:ext>
            </a:extLst>
          </p:cNvPr>
          <p:cNvSpPr/>
          <p:nvPr/>
        </p:nvSpPr>
        <p:spPr>
          <a:xfrm flipV="1">
            <a:off x="8957151" y="4101643"/>
            <a:ext cx="493485" cy="12956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42" name="正方形/長方形 41">
            <a:extLst>
              <a:ext uri="{FF2B5EF4-FFF2-40B4-BE49-F238E27FC236}">
                <a16:creationId xmlns:a16="http://schemas.microsoft.com/office/drawing/2014/main" id="{1C02D693-52E0-6A4D-B2AF-289494F1E621}"/>
              </a:ext>
            </a:extLst>
          </p:cNvPr>
          <p:cNvSpPr/>
          <p:nvPr/>
        </p:nvSpPr>
        <p:spPr>
          <a:xfrm flipV="1">
            <a:off x="8242173" y="4185924"/>
            <a:ext cx="493485" cy="5981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43" name="上矢印 42">
            <a:extLst>
              <a:ext uri="{FF2B5EF4-FFF2-40B4-BE49-F238E27FC236}">
                <a16:creationId xmlns:a16="http://schemas.microsoft.com/office/drawing/2014/main" id="{2A335E40-0818-D448-AF9C-5F5C5DB5FD7E}"/>
              </a:ext>
            </a:extLst>
          </p:cNvPr>
          <p:cNvSpPr/>
          <p:nvPr/>
        </p:nvSpPr>
        <p:spPr>
          <a:xfrm rot="10800000" flipV="1">
            <a:off x="8649542" y="3956790"/>
            <a:ext cx="403414" cy="1184494"/>
          </a:xfrm>
          <a:prstGeom prst="upArrow">
            <a:avLst>
              <a:gd name="adj1" fmla="val 50000"/>
              <a:gd name="adj2" fmla="val 74968"/>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4" name="スライド番号プレースホルダー 3">
            <a:extLst>
              <a:ext uri="{FF2B5EF4-FFF2-40B4-BE49-F238E27FC236}">
                <a16:creationId xmlns:a16="http://schemas.microsoft.com/office/drawing/2014/main" id="{0ECF5ABB-9F7C-644C-BE14-77E3F3D8BF4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273425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5" name="コンテンツ プレースホルダー 4"/>
          <p:cNvPicPr>
            <a:picLocks noGrp="1" noChangeAspect="1"/>
          </p:cNvPicPr>
          <p:nvPr>
            <p:ph idx="1"/>
          </p:nvPr>
        </p:nvPicPr>
        <p:blipFill rotWithShape="1">
          <a:blip r:embed="rId2">
            <a:extLst>
              <a:ext uri="{28A0092B-C50C-407E-A947-70E740481C1C}">
                <a14:useLocalDpi xmlns:a14="http://schemas.microsoft.com/office/drawing/2010/main" val="0"/>
              </a:ext>
            </a:extLst>
          </a:blip>
          <a:srcRect t="6010" b="9895"/>
          <a:stretch/>
        </p:blipFill>
        <p:spPr>
          <a:xfrm>
            <a:off x="0" y="0"/>
            <a:ext cx="12192000" cy="6858000"/>
          </a:xfrm>
          <a:prstGeom prst="rect">
            <a:avLst/>
          </a:prstGeom>
        </p:spPr>
      </p:pic>
      <p:sp>
        <p:nvSpPr>
          <p:cNvPr id="14" name="正方形/長方形 13">
            <a:extLst>
              <a:ext uri="{FF2B5EF4-FFF2-40B4-BE49-F238E27FC236}">
                <a16:creationId xmlns:a16="http://schemas.microsoft.com/office/drawing/2014/main" id="{FD2DF8C3-8E6D-47B2-9D16-0AF84DD3B09D}"/>
              </a:ext>
            </a:extLst>
          </p:cNvPr>
          <p:cNvSpPr/>
          <p:nvPr/>
        </p:nvSpPr>
        <p:spPr>
          <a:xfrm>
            <a:off x="0" y="4551418"/>
            <a:ext cx="12284364" cy="17939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4000" b="0" i="0" u="none" strike="noStrike" kern="1200" cap="none" spc="0" normalizeH="0" baseline="0" noProof="0" dirty="0">
              <a:ln>
                <a:noFill/>
              </a:ln>
              <a:solidFill>
                <a:srgbClr val="297FD5">
                  <a:lumMod val="50000"/>
                </a:srgbClr>
              </a:solidFill>
              <a:effectLst/>
              <a:uLnTx/>
              <a:uFillTx/>
              <a:latin typeface="Yu Gothic Medium" panose="020B0400000000000000" pitchFamily="34" charset="-128"/>
              <a:ea typeface="Yu Gothic Medium" panose="020B0400000000000000" pitchFamily="34" charset="-128"/>
              <a:cs typeface="+mn-cs"/>
            </a:endParaRPr>
          </a:p>
        </p:txBody>
      </p:sp>
      <p:sp>
        <p:nvSpPr>
          <p:cNvPr id="3" name="テキスト ボックス 2"/>
          <p:cNvSpPr txBox="1"/>
          <p:nvPr/>
        </p:nvSpPr>
        <p:spPr>
          <a:xfrm>
            <a:off x="554182" y="5735782"/>
            <a:ext cx="284018" cy="53570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 name="テキスト ボックス 5">
            <a:extLst>
              <a:ext uri="{FF2B5EF4-FFF2-40B4-BE49-F238E27FC236}">
                <a16:creationId xmlns:a16="http://schemas.microsoft.com/office/drawing/2014/main" id="{26E00AB5-C992-E143-8B3C-CF3F3AE8B186}"/>
              </a:ext>
            </a:extLst>
          </p:cNvPr>
          <p:cNvSpPr txBox="1"/>
          <p:nvPr/>
        </p:nvSpPr>
        <p:spPr>
          <a:xfrm>
            <a:off x="1899979" y="4663570"/>
            <a:ext cx="8392041" cy="156966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ついに！！</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今まで頑なにストリーミング音楽サービスに</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参加してこなかった</a:t>
            </a:r>
            <a:r>
              <a:rPr kumimoji="1" lang="ja-JP" altLang="en-US" sz="32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ジャニーズ</a:t>
            </a: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から、、、</a:t>
            </a:r>
          </a:p>
        </p:txBody>
      </p:sp>
      <p:sp>
        <p:nvSpPr>
          <p:cNvPr id="7" name="スライド番号プレースホルダー 6">
            <a:extLst>
              <a:ext uri="{FF2B5EF4-FFF2-40B4-BE49-F238E27FC236}">
                <a16:creationId xmlns:a16="http://schemas.microsoft.com/office/drawing/2014/main" id="{FE0BFD06-C7E7-164C-A811-E27D0C2D2C9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6527644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63685B4-ABE0-F54D-8807-6504B37551B6}"/>
              </a:ext>
            </a:extLst>
          </p:cNvPr>
          <p:cNvSpPr>
            <a:spLocks noGrp="1"/>
          </p:cNvSpPr>
          <p:nvPr>
            <p:ph type="title"/>
          </p:nvPr>
        </p:nvSpPr>
        <p:spPr/>
        <p:txBody>
          <a:bodyPr/>
          <a:lstStyle/>
          <a:p>
            <a:r>
              <a:rPr lang="ja-JP" altLang="en-US"/>
              <a:t>先行研究</a:t>
            </a:r>
            <a:r>
              <a:rPr lang="en-US" altLang="ja-JP" dirty="0"/>
              <a:t/>
            </a:r>
            <a:br>
              <a:rPr lang="en-US" altLang="ja-JP" dirty="0"/>
            </a:br>
            <a:r>
              <a:rPr lang="en-US" altLang="ja-JP" dirty="0"/>
              <a:t>〜</a:t>
            </a:r>
            <a:r>
              <a:rPr lang="ja-JP" altLang="en-US"/>
              <a:t>ネットワーク効果の流れ例</a:t>
            </a:r>
            <a:r>
              <a:rPr lang="en-US" altLang="ja-JP" dirty="0"/>
              <a:t>〜</a:t>
            </a:r>
            <a:endParaRPr kumimoji="1" lang="ja-JP" altLang="en-US"/>
          </a:p>
        </p:txBody>
      </p:sp>
      <p:sp>
        <p:nvSpPr>
          <p:cNvPr id="26" name="角丸四角形 25">
            <a:extLst>
              <a:ext uri="{FF2B5EF4-FFF2-40B4-BE49-F238E27FC236}">
                <a16:creationId xmlns:a16="http://schemas.microsoft.com/office/drawing/2014/main" id="{FF76ECE8-270A-0E49-A850-04391950C1EB}"/>
              </a:ext>
            </a:extLst>
          </p:cNvPr>
          <p:cNvSpPr/>
          <p:nvPr/>
        </p:nvSpPr>
        <p:spPr>
          <a:xfrm>
            <a:off x="7947523" y="1753589"/>
            <a:ext cx="1895197" cy="2047967"/>
          </a:xfrm>
          <a:prstGeom prst="roundRect">
            <a:avLst/>
          </a:prstGeom>
          <a:noFill/>
          <a:ln w="857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srgbClr val="4A66AC"/>
              </a:solidFill>
              <a:effectLst/>
              <a:uLnTx/>
              <a:uFillTx/>
              <a:latin typeface="Yu Gothic Medium" panose="020B0400000000000000" pitchFamily="34" charset="-128"/>
              <a:ea typeface="Yu Gothic Medium" panose="020B0400000000000000" pitchFamily="34" charset="-128"/>
              <a:cs typeface="+mn-cs"/>
            </a:endParaRPr>
          </a:p>
        </p:txBody>
      </p:sp>
      <p:sp>
        <p:nvSpPr>
          <p:cNvPr id="28" name="テキスト ボックス 27">
            <a:extLst>
              <a:ext uri="{FF2B5EF4-FFF2-40B4-BE49-F238E27FC236}">
                <a16:creationId xmlns:a16="http://schemas.microsoft.com/office/drawing/2014/main" id="{02A8D779-EA62-1E4A-A0D3-B10091081C81}"/>
              </a:ext>
            </a:extLst>
          </p:cNvPr>
          <p:cNvSpPr txBox="1"/>
          <p:nvPr/>
        </p:nvSpPr>
        <p:spPr>
          <a:xfrm>
            <a:off x="8106327" y="2463380"/>
            <a:ext cx="1415772" cy="8309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a:t>
            </a:r>
            <a:endPar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・利用者</a:t>
            </a:r>
            <a:endParaRPr kumimoji="1" lang="ja-JP" altLang="en-US"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30" name="下矢印 29">
            <a:extLst>
              <a:ext uri="{FF2B5EF4-FFF2-40B4-BE49-F238E27FC236}">
                <a16:creationId xmlns:a16="http://schemas.microsoft.com/office/drawing/2014/main" id="{F48345A5-CD9F-4A46-855E-CBEFE8890364}"/>
              </a:ext>
            </a:extLst>
          </p:cNvPr>
          <p:cNvSpPr/>
          <p:nvPr/>
        </p:nvSpPr>
        <p:spPr>
          <a:xfrm rot="5400000">
            <a:off x="6619404" y="1592153"/>
            <a:ext cx="484632" cy="16242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white"/>
              </a:solidFill>
              <a:effectLst/>
              <a:uLnTx/>
              <a:uFillTx/>
              <a:latin typeface="Yu Gothic Medium" panose="020B0400000000000000" pitchFamily="34" charset="-128"/>
              <a:ea typeface="Yu Gothic Medium" panose="020B0400000000000000" pitchFamily="34" charset="-128"/>
              <a:cs typeface="+mn-cs"/>
            </a:endParaRPr>
          </a:p>
        </p:txBody>
      </p:sp>
      <p:sp>
        <p:nvSpPr>
          <p:cNvPr id="31" name="テキスト ボックス 30">
            <a:extLst>
              <a:ext uri="{FF2B5EF4-FFF2-40B4-BE49-F238E27FC236}">
                <a16:creationId xmlns:a16="http://schemas.microsoft.com/office/drawing/2014/main" id="{FDD2FC84-E5EA-CE49-B492-7DED214DD3A3}"/>
              </a:ext>
            </a:extLst>
          </p:cNvPr>
          <p:cNvSpPr txBox="1"/>
          <p:nvPr/>
        </p:nvSpPr>
        <p:spPr>
          <a:xfrm>
            <a:off x="6326081" y="3290613"/>
            <a:ext cx="1210588"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価値提供</a:t>
            </a:r>
          </a:p>
        </p:txBody>
      </p:sp>
      <p:sp>
        <p:nvSpPr>
          <p:cNvPr id="32" name="テキスト ボックス 31">
            <a:extLst>
              <a:ext uri="{FF2B5EF4-FFF2-40B4-BE49-F238E27FC236}">
                <a16:creationId xmlns:a16="http://schemas.microsoft.com/office/drawing/2014/main" id="{59332348-5B09-EB44-833E-A19081DA70E6}"/>
              </a:ext>
            </a:extLst>
          </p:cNvPr>
          <p:cNvSpPr txBox="1"/>
          <p:nvPr/>
        </p:nvSpPr>
        <p:spPr>
          <a:xfrm>
            <a:off x="6197841" y="1761832"/>
            <a:ext cx="1467068"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代金・参加</a:t>
            </a:r>
          </a:p>
        </p:txBody>
      </p:sp>
      <p:sp>
        <p:nvSpPr>
          <p:cNvPr id="40" name="角丸四角形 39">
            <a:extLst>
              <a:ext uri="{FF2B5EF4-FFF2-40B4-BE49-F238E27FC236}">
                <a16:creationId xmlns:a16="http://schemas.microsoft.com/office/drawing/2014/main" id="{972E22B3-9400-AF44-8879-672A52E8B942}"/>
              </a:ext>
            </a:extLst>
          </p:cNvPr>
          <p:cNvSpPr/>
          <p:nvPr/>
        </p:nvSpPr>
        <p:spPr>
          <a:xfrm>
            <a:off x="1951764" y="1753589"/>
            <a:ext cx="3925584" cy="2047968"/>
          </a:xfrm>
          <a:prstGeom prst="roundRect">
            <a:avLst/>
          </a:prstGeom>
          <a:noFill/>
          <a:ln w="1016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srgbClr val="4A66AC"/>
              </a:solidFill>
              <a:effectLst/>
              <a:uLnTx/>
              <a:uFillTx/>
              <a:latin typeface="Yu Gothic Medium" panose="020B0400000000000000" pitchFamily="34" charset="-128"/>
              <a:ea typeface="Yu Gothic Medium" panose="020B0400000000000000" pitchFamily="34" charset="-128"/>
              <a:cs typeface="+mn-cs"/>
            </a:endParaRPr>
          </a:p>
        </p:txBody>
      </p:sp>
      <p:sp>
        <p:nvSpPr>
          <p:cNvPr id="41" name="テキスト ボックス 40">
            <a:extLst>
              <a:ext uri="{FF2B5EF4-FFF2-40B4-BE49-F238E27FC236}">
                <a16:creationId xmlns:a16="http://schemas.microsoft.com/office/drawing/2014/main" id="{BEF7E7C7-FDCB-F645-A7F4-0E6662AF5522}"/>
              </a:ext>
            </a:extLst>
          </p:cNvPr>
          <p:cNvSpPr txBox="1"/>
          <p:nvPr/>
        </p:nvSpPr>
        <p:spPr>
          <a:xfrm>
            <a:off x="2071862" y="2085253"/>
            <a:ext cx="3881095" cy="153888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プラットフォーム</a:t>
            </a:r>
            <a:endParaRPr kumimoji="1" lang="en-US" altLang="ja-JP" sz="28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（補完プレイヤーが充実している）</a:t>
            </a:r>
            <a:endParaRPr kumimoji="1" lang="en-US" altLang="ja-JP" sz="18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ex) Spotify</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Apple Music</a:t>
            </a:r>
          </a:p>
        </p:txBody>
      </p:sp>
      <p:sp>
        <p:nvSpPr>
          <p:cNvPr id="50" name="角丸四角形 49">
            <a:extLst>
              <a:ext uri="{FF2B5EF4-FFF2-40B4-BE49-F238E27FC236}">
                <a16:creationId xmlns:a16="http://schemas.microsoft.com/office/drawing/2014/main" id="{0E33D01C-01AB-3741-A549-C1CE23CE422B}"/>
              </a:ext>
            </a:extLst>
          </p:cNvPr>
          <p:cNvSpPr/>
          <p:nvPr/>
        </p:nvSpPr>
        <p:spPr>
          <a:xfrm>
            <a:off x="771464" y="5680219"/>
            <a:ext cx="10649068" cy="967162"/>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4" name="円/楕円 53">
            <a:extLst>
              <a:ext uri="{FF2B5EF4-FFF2-40B4-BE49-F238E27FC236}">
                <a16:creationId xmlns:a16="http://schemas.microsoft.com/office/drawing/2014/main" id="{776B1461-CFC7-BD49-82BB-8B846601DA7B}"/>
              </a:ext>
            </a:extLst>
          </p:cNvPr>
          <p:cNvSpPr/>
          <p:nvPr/>
        </p:nvSpPr>
        <p:spPr>
          <a:xfrm>
            <a:off x="4630541" y="4061269"/>
            <a:ext cx="2817629" cy="974188"/>
          </a:xfrm>
          <a:prstGeom prst="ellipse">
            <a:avLst/>
          </a:prstGeom>
          <a:noFill/>
          <a:ln w="25400"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5AA2AE"/>
              </a:solidFill>
              <a:effectLst/>
              <a:uLnTx/>
              <a:uFillTx/>
              <a:latin typeface="游ゴシック" panose="020F0502020204030204"/>
              <a:ea typeface="游ゴシック" panose="020B0400000000000000" pitchFamily="34" charset="-128"/>
              <a:cs typeface="+mn-cs"/>
            </a:endParaRPr>
          </a:p>
        </p:txBody>
      </p:sp>
      <p:sp>
        <p:nvSpPr>
          <p:cNvPr id="55" name="テキスト ボックス 54">
            <a:extLst>
              <a:ext uri="{FF2B5EF4-FFF2-40B4-BE49-F238E27FC236}">
                <a16:creationId xmlns:a16="http://schemas.microsoft.com/office/drawing/2014/main" id="{C7C08F3F-BB99-4E4A-844A-C98D22B64FA5}"/>
              </a:ext>
            </a:extLst>
          </p:cNvPr>
          <p:cNvSpPr txBox="1"/>
          <p:nvPr/>
        </p:nvSpPr>
        <p:spPr>
          <a:xfrm>
            <a:off x="4880063" y="4343014"/>
            <a:ext cx="2339102"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参加したくなる</a:t>
            </a:r>
          </a:p>
        </p:txBody>
      </p:sp>
      <p:sp>
        <p:nvSpPr>
          <p:cNvPr id="17" name="下矢印 16">
            <a:extLst>
              <a:ext uri="{FF2B5EF4-FFF2-40B4-BE49-F238E27FC236}">
                <a16:creationId xmlns:a16="http://schemas.microsoft.com/office/drawing/2014/main" id="{8A6F14E0-C390-184C-85B8-8047EE8D6CA4}"/>
              </a:ext>
            </a:extLst>
          </p:cNvPr>
          <p:cNvSpPr/>
          <p:nvPr/>
        </p:nvSpPr>
        <p:spPr>
          <a:xfrm rot="16200000">
            <a:off x="6636403" y="2298772"/>
            <a:ext cx="484632" cy="1565439"/>
          </a:xfrm>
          <a:prstGeom prst="down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white"/>
              </a:solidFill>
              <a:effectLst/>
              <a:uLnTx/>
              <a:uFillTx/>
              <a:latin typeface="Yu Gothic Medium" panose="020B0400000000000000" pitchFamily="34" charset="-128"/>
              <a:ea typeface="Yu Gothic Medium" panose="020B0400000000000000" pitchFamily="34" charset="-128"/>
              <a:cs typeface="+mn-cs"/>
            </a:endParaRPr>
          </a:p>
        </p:txBody>
      </p:sp>
      <p:sp>
        <p:nvSpPr>
          <p:cNvPr id="4" name="テキスト ボックス 3">
            <a:extLst>
              <a:ext uri="{FF2B5EF4-FFF2-40B4-BE49-F238E27FC236}">
                <a16:creationId xmlns:a16="http://schemas.microsoft.com/office/drawing/2014/main" id="{3347F08C-422B-3645-9F1A-B3401F151636}"/>
              </a:ext>
            </a:extLst>
          </p:cNvPr>
          <p:cNvSpPr txBox="1"/>
          <p:nvPr/>
        </p:nvSpPr>
        <p:spPr>
          <a:xfrm>
            <a:off x="771463" y="5932967"/>
            <a:ext cx="10649069" cy="46166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消費者は活性化したプラットフォームに対して、魅力を感じ参加したくなる</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9" name="U ターン矢印 18">
            <a:extLst>
              <a:ext uri="{FF2B5EF4-FFF2-40B4-BE49-F238E27FC236}">
                <a16:creationId xmlns:a16="http://schemas.microsoft.com/office/drawing/2014/main" id="{39320F7C-6E26-8442-9964-2806B09AFBEE}"/>
              </a:ext>
            </a:extLst>
          </p:cNvPr>
          <p:cNvSpPr/>
          <p:nvPr/>
        </p:nvSpPr>
        <p:spPr>
          <a:xfrm flipH="1" flipV="1">
            <a:off x="3042702" y="4238690"/>
            <a:ext cx="6096000" cy="1158639"/>
          </a:xfrm>
          <a:prstGeom prst="uturnArrow">
            <a:avLst>
              <a:gd name="adj1" fmla="val 17837"/>
              <a:gd name="adj2" fmla="val 25000"/>
              <a:gd name="adj3" fmla="val 22954"/>
              <a:gd name="adj4" fmla="val 25494"/>
              <a:gd name="adj5" fmla="val 95052"/>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black"/>
              </a:solidFill>
              <a:effectLst/>
              <a:highlight>
                <a:srgbClr val="FFFF00"/>
              </a:highlight>
              <a:uLnTx/>
              <a:uFillTx/>
              <a:latin typeface="Yu Gothic Medium" panose="020B0400000000000000" pitchFamily="34" charset="-128"/>
              <a:ea typeface="Yu Gothic Medium" panose="020B0400000000000000" pitchFamily="34" charset="-128"/>
              <a:cs typeface="+mn-cs"/>
            </a:endParaRPr>
          </a:p>
        </p:txBody>
      </p:sp>
      <p:sp>
        <p:nvSpPr>
          <p:cNvPr id="20" name="上矢印 19">
            <a:extLst>
              <a:ext uri="{FF2B5EF4-FFF2-40B4-BE49-F238E27FC236}">
                <a16:creationId xmlns:a16="http://schemas.microsoft.com/office/drawing/2014/main" id="{20F6D5F2-1C5D-3C4D-98C5-22B429FD0207}"/>
              </a:ext>
            </a:extLst>
          </p:cNvPr>
          <p:cNvSpPr/>
          <p:nvPr/>
        </p:nvSpPr>
        <p:spPr>
          <a:xfrm rot="10800000" flipV="1">
            <a:off x="3139443" y="3955800"/>
            <a:ext cx="403414" cy="1184494"/>
          </a:xfrm>
          <a:prstGeom prst="upArrow">
            <a:avLst>
              <a:gd name="adj1" fmla="val 50000"/>
              <a:gd name="adj2" fmla="val 74968"/>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1" name="正方形/長方形 20">
            <a:extLst>
              <a:ext uri="{FF2B5EF4-FFF2-40B4-BE49-F238E27FC236}">
                <a16:creationId xmlns:a16="http://schemas.microsoft.com/office/drawing/2014/main" id="{BF01A776-3321-1441-9499-9EDB75571194}"/>
              </a:ext>
            </a:extLst>
          </p:cNvPr>
          <p:cNvSpPr/>
          <p:nvPr/>
        </p:nvSpPr>
        <p:spPr>
          <a:xfrm flipV="1">
            <a:off x="2747948" y="4252682"/>
            <a:ext cx="493485" cy="12956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2" name="正方形/長方形 21">
            <a:extLst>
              <a:ext uri="{FF2B5EF4-FFF2-40B4-BE49-F238E27FC236}">
                <a16:creationId xmlns:a16="http://schemas.microsoft.com/office/drawing/2014/main" id="{6BD5E3B0-86E6-3D43-B9F0-5BA4363F8B30}"/>
              </a:ext>
            </a:extLst>
          </p:cNvPr>
          <p:cNvSpPr/>
          <p:nvPr/>
        </p:nvSpPr>
        <p:spPr>
          <a:xfrm flipV="1">
            <a:off x="3456730" y="4249565"/>
            <a:ext cx="493485" cy="5981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3" name="正方形/長方形 22">
            <a:extLst>
              <a:ext uri="{FF2B5EF4-FFF2-40B4-BE49-F238E27FC236}">
                <a16:creationId xmlns:a16="http://schemas.microsoft.com/office/drawing/2014/main" id="{B81B65D1-385E-2840-AFF2-CE1F9D0E7B83}"/>
              </a:ext>
            </a:extLst>
          </p:cNvPr>
          <p:cNvSpPr/>
          <p:nvPr/>
        </p:nvSpPr>
        <p:spPr>
          <a:xfrm rot="16200000" flipV="1">
            <a:off x="8829905" y="3652154"/>
            <a:ext cx="493485" cy="129568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5" name="テキスト ボックス 4">
            <a:extLst>
              <a:ext uri="{FF2B5EF4-FFF2-40B4-BE49-F238E27FC236}">
                <a16:creationId xmlns:a16="http://schemas.microsoft.com/office/drawing/2014/main" id="{1DA31460-D5D8-544B-9896-BB435D6CAEF6}"/>
              </a:ext>
            </a:extLst>
          </p:cNvPr>
          <p:cNvSpPr txBox="1"/>
          <p:nvPr/>
        </p:nvSpPr>
        <p:spPr>
          <a:xfrm>
            <a:off x="7188952" y="3867548"/>
            <a:ext cx="3775393"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補完プレイヤーが充実している</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プラットフォームに対して</a:t>
            </a:r>
          </a:p>
        </p:txBody>
      </p:sp>
      <p:sp>
        <p:nvSpPr>
          <p:cNvPr id="6" name="スライド番号プレースホルダー 5">
            <a:extLst>
              <a:ext uri="{FF2B5EF4-FFF2-40B4-BE49-F238E27FC236}">
                <a16:creationId xmlns:a16="http://schemas.microsoft.com/office/drawing/2014/main" id="{A6F8CE1E-2662-E848-BF1D-4AC6EBD50E4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0694967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B2BB58-5BE9-124F-89B4-766D4AE07227}"/>
              </a:ext>
            </a:extLst>
          </p:cNvPr>
          <p:cNvSpPr>
            <a:spLocks noGrp="1"/>
          </p:cNvSpPr>
          <p:nvPr>
            <p:ph type="title"/>
          </p:nvPr>
        </p:nvSpPr>
        <p:spPr/>
        <p:txBody>
          <a:bodyPr/>
          <a:lstStyle/>
          <a:p>
            <a:r>
              <a:rPr kumimoji="1" lang="ja-JP" altLang="en-US"/>
              <a:t>先行研究まとめ</a:t>
            </a:r>
            <a:r>
              <a:rPr kumimoji="1" lang="en-US" altLang="ja-JP" dirty="0"/>
              <a:t/>
            </a:r>
            <a:br>
              <a:rPr kumimoji="1" lang="en-US" altLang="ja-JP" dirty="0"/>
            </a:br>
            <a:r>
              <a:rPr kumimoji="1" lang="en-US" altLang="ja-JP" dirty="0"/>
              <a:t>〜</a:t>
            </a:r>
            <a:r>
              <a:rPr kumimoji="1" lang="ja-JP" altLang="en-US"/>
              <a:t>ネットワーク効果まとめ</a:t>
            </a:r>
            <a:r>
              <a:rPr kumimoji="1" lang="en-US" altLang="ja-JP" dirty="0"/>
              <a:t>〜</a:t>
            </a:r>
            <a:endParaRPr kumimoji="1" lang="ja-JP" altLang="en-US"/>
          </a:p>
        </p:txBody>
      </p:sp>
      <p:sp>
        <p:nvSpPr>
          <p:cNvPr id="4" name="テキスト ボックス 3">
            <a:extLst>
              <a:ext uri="{FF2B5EF4-FFF2-40B4-BE49-F238E27FC236}">
                <a16:creationId xmlns:a16="http://schemas.microsoft.com/office/drawing/2014/main" id="{F7EFE52A-62FE-BD40-A2FD-5C4E3A00F0B1}"/>
              </a:ext>
            </a:extLst>
          </p:cNvPr>
          <p:cNvSpPr txBox="1"/>
          <p:nvPr/>
        </p:nvSpPr>
        <p:spPr>
          <a:xfrm>
            <a:off x="617577" y="3351963"/>
            <a:ext cx="10956846" cy="138499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アーティスト数が増えると、それに魅力を感じて消費者が参加し、</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消費者の数が増えると、アーティストもプラットフォームに参加し</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相互作用で数が増えていく仕組み</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90068BDB-97BA-2540-9FC5-2C3E1C944E51}"/>
              </a:ext>
            </a:extLst>
          </p:cNvPr>
          <p:cNvSpPr/>
          <p:nvPr/>
        </p:nvSpPr>
        <p:spPr>
          <a:xfrm>
            <a:off x="332889" y="3207434"/>
            <a:ext cx="11526222" cy="1674055"/>
          </a:xfrm>
          <a:prstGeom prst="roundRect">
            <a:avLst/>
          </a:prstGeom>
          <a:noFill/>
          <a:ln w="508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6" name="スライド番号プレースホルダー 5">
            <a:extLst>
              <a:ext uri="{FF2B5EF4-FFF2-40B4-BE49-F238E27FC236}">
                <a16:creationId xmlns:a16="http://schemas.microsoft.com/office/drawing/2014/main" id="{D739D128-E86C-E54D-B0EA-2A8936E2319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0650663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683C8F-32BD-214F-8D7C-80085DD0EE1F}"/>
              </a:ext>
            </a:extLst>
          </p:cNvPr>
          <p:cNvSpPr>
            <a:spLocks noGrp="1"/>
          </p:cNvSpPr>
          <p:nvPr>
            <p:ph type="title"/>
          </p:nvPr>
        </p:nvSpPr>
        <p:spPr/>
        <p:txBody>
          <a:bodyPr/>
          <a:lstStyle/>
          <a:p>
            <a:r>
              <a:rPr kumimoji="1" lang="ja-JP" altLang="en-US"/>
              <a:t>先行研究</a:t>
            </a:r>
            <a:r>
              <a:rPr kumimoji="1" lang="en-US" altLang="ja-JP" dirty="0"/>
              <a:t/>
            </a:r>
            <a:br>
              <a:rPr kumimoji="1" lang="en-US" altLang="ja-JP" dirty="0"/>
            </a:br>
            <a:r>
              <a:rPr kumimoji="1" lang="en-US" altLang="ja-JP" dirty="0"/>
              <a:t>〜</a:t>
            </a:r>
            <a:r>
              <a:rPr kumimoji="1" lang="ja-JP" altLang="en-US"/>
              <a:t>従来のプラットフォーム研究</a:t>
            </a:r>
            <a:r>
              <a:rPr kumimoji="1" lang="en-US" altLang="ja-JP" dirty="0"/>
              <a:t>〜</a:t>
            </a:r>
            <a:endParaRPr kumimoji="1" lang="ja-JP" altLang="en-US"/>
          </a:p>
        </p:txBody>
      </p:sp>
      <p:sp>
        <p:nvSpPr>
          <p:cNvPr id="4" name="正方形/長方形 3">
            <a:extLst>
              <a:ext uri="{FF2B5EF4-FFF2-40B4-BE49-F238E27FC236}">
                <a16:creationId xmlns:a16="http://schemas.microsoft.com/office/drawing/2014/main" id="{DF0BC66E-A5B3-A44E-A0CE-A176D56C9AC6}"/>
              </a:ext>
            </a:extLst>
          </p:cNvPr>
          <p:cNvSpPr/>
          <p:nvPr/>
        </p:nvSpPr>
        <p:spPr>
          <a:xfrm>
            <a:off x="914400" y="1559170"/>
            <a:ext cx="3262432" cy="1308295"/>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正方形/長方形 4">
            <a:extLst>
              <a:ext uri="{FF2B5EF4-FFF2-40B4-BE49-F238E27FC236}">
                <a16:creationId xmlns:a16="http://schemas.microsoft.com/office/drawing/2014/main" id="{B6B531D0-3513-7C44-9853-FCC8AFC97FD8}"/>
              </a:ext>
            </a:extLst>
          </p:cNvPr>
          <p:cNvSpPr/>
          <p:nvPr/>
        </p:nvSpPr>
        <p:spPr>
          <a:xfrm>
            <a:off x="8015166" y="1559170"/>
            <a:ext cx="3038621" cy="1308295"/>
          </a:xfrm>
          <a:prstGeom prst="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6" name="テキスト ボックス 5">
            <a:extLst>
              <a:ext uri="{FF2B5EF4-FFF2-40B4-BE49-F238E27FC236}">
                <a16:creationId xmlns:a16="http://schemas.microsoft.com/office/drawing/2014/main" id="{C604ED93-12C3-C346-8C19-08C5F4074F03}"/>
              </a:ext>
            </a:extLst>
          </p:cNvPr>
          <p:cNvSpPr txBox="1"/>
          <p:nvPr/>
        </p:nvSpPr>
        <p:spPr>
          <a:xfrm>
            <a:off x="826377" y="1828593"/>
            <a:ext cx="3438478" cy="76944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事例研究</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数を増やすことが重要</a:t>
            </a:r>
          </a:p>
        </p:txBody>
      </p:sp>
      <p:sp>
        <p:nvSpPr>
          <p:cNvPr id="7" name="テキスト ボックス 6">
            <a:extLst>
              <a:ext uri="{FF2B5EF4-FFF2-40B4-BE49-F238E27FC236}">
                <a16:creationId xmlns:a16="http://schemas.microsoft.com/office/drawing/2014/main" id="{DE6AC4C4-489B-544E-8B14-34C6EDB83AC1}"/>
              </a:ext>
            </a:extLst>
          </p:cNvPr>
          <p:cNvSpPr txBox="1"/>
          <p:nvPr/>
        </p:nvSpPr>
        <p:spPr>
          <a:xfrm>
            <a:off x="8057148" y="1643926"/>
            <a:ext cx="2954655" cy="1138773"/>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結果</a:t>
            </a:r>
            <a:endParaRPr kumimoji="1" lang="en-US" altLang="ja-JP" sz="20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プラットフォームの</a:t>
            </a:r>
            <a:endParaRPr kumimoji="1" lang="en-US" altLang="ja-JP" sz="24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満足度に繋がる</a:t>
            </a:r>
          </a:p>
        </p:txBody>
      </p:sp>
      <p:sp>
        <p:nvSpPr>
          <p:cNvPr id="8" name="右矢印 7">
            <a:extLst>
              <a:ext uri="{FF2B5EF4-FFF2-40B4-BE49-F238E27FC236}">
                <a16:creationId xmlns:a16="http://schemas.microsoft.com/office/drawing/2014/main" id="{FDF3B0D7-6D52-A244-B065-AFE4E8924EC3}"/>
              </a:ext>
            </a:extLst>
          </p:cNvPr>
          <p:cNvSpPr/>
          <p:nvPr/>
        </p:nvSpPr>
        <p:spPr>
          <a:xfrm>
            <a:off x="4376760" y="1970999"/>
            <a:ext cx="343847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9" name="テキスト ボックス 8">
            <a:extLst>
              <a:ext uri="{FF2B5EF4-FFF2-40B4-BE49-F238E27FC236}">
                <a16:creationId xmlns:a16="http://schemas.microsoft.com/office/drawing/2014/main" id="{B407CF07-D3E9-D24E-A5CE-737678EC2CD6}"/>
              </a:ext>
            </a:extLst>
          </p:cNvPr>
          <p:cNvSpPr txBox="1"/>
          <p:nvPr/>
        </p:nvSpPr>
        <p:spPr>
          <a:xfrm>
            <a:off x="3951819" y="3214395"/>
            <a:ext cx="4288353" cy="70788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事例研究を元に</a:t>
            </a:r>
            <a:endParaRPr kumimoji="1" lang="en-US" altLang="ja-JP" sz="20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数が増えたことがネガティブになる</a:t>
            </a:r>
            <a:endParaRPr kumimoji="1" lang="en-US" altLang="ja-JP" sz="20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0" name="円/楕円 9">
            <a:extLst>
              <a:ext uri="{FF2B5EF4-FFF2-40B4-BE49-F238E27FC236}">
                <a16:creationId xmlns:a16="http://schemas.microsoft.com/office/drawing/2014/main" id="{C934FA3D-570D-094E-AB0A-3C66ABDDEC17}"/>
              </a:ext>
            </a:extLst>
          </p:cNvPr>
          <p:cNvSpPr/>
          <p:nvPr/>
        </p:nvSpPr>
        <p:spPr>
          <a:xfrm>
            <a:off x="3191019" y="3015693"/>
            <a:ext cx="5809957" cy="1110473"/>
          </a:xfrm>
          <a:prstGeom prst="ellipse">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1" name="テキスト ボックス 10">
            <a:extLst>
              <a:ext uri="{FF2B5EF4-FFF2-40B4-BE49-F238E27FC236}">
                <a16:creationId xmlns:a16="http://schemas.microsoft.com/office/drawing/2014/main" id="{4F25E7A8-E085-394E-8179-E2F3771E68C7}"/>
              </a:ext>
            </a:extLst>
          </p:cNvPr>
          <p:cNvSpPr txBox="1"/>
          <p:nvPr/>
        </p:nvSpPr>
        <p:spPr>
          <a:xfrm>
            <a:off x="438036" y="4556427"/>
            <a:ext cx="11315918" cy="181588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プラットフォーム戦略において</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補完プレイヤーと消費者を増やすことがプラットフォームにとって</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ポジティブの影響を与える研究は見つかるも</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数が増えることがでネガティブ影響を与える研究が見当たらなかった</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2" name="角丸四角形 11">
            <a:extLst>
              <a:ext uri="{FF2B5EF4-FFF2-40B4-BE49-F238E27FC236}">
                <a16:creationId xmlns:a16="http://schemas.microsoft.com/office/drawing/2014/main" id="{14BE89DC-90FE-F242-AA1A-D084868A9ABB}"/>
              </a:ext>
            </a:extLst>
          </p:cNvPr>
          <p:cNvSpPr/>
          <p:nvPr/>
        </p:nvSpPr>
        <p:spPr>
          <a:xfrm>
            <a:off x="358704" y="4399293"/>
            <a:ext cx="11445434" cy="2130150"/>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4" name="スライド番号プレースホルダー 13">
            <a:extLst>
              <a:ext uri="{FF2B5EF4-FFF2-40B4-BE49-F238E27FC236}">
                <a16:creationId xmlns:a16="http://schemas.microsoft.com/office/drawing/2014/main" id="{05A6C4C4-D370-3C43-9042-83E8353EC59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5361135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8DD4DD-8FB7-114F-A075-B945E6BFFBFE}"/>
              </a:ext>
            </a:extLst>
          </p:cNvPr>
          <p:cNvSpPr>
            <a:spLocks noGrp="1"/>
          </p:cNvSpPr>
          <p:nvPr>
            <p:ph type="title"/>
          </p:nvPr>
        </p:nvSpPr>
        <p:spPr/>
        <p:txBody>
          <a:bodyPr/>
          <a:lstStyle/>
          <a:p>
            <a:endParaRPr kumimoji="1" lang="ja-JP" altLang="en-US"/>
          </a:p>
        </p:txBody>
      </p:sp>
      <p:sp>
        <p:nvSpPr>
          <p:cNvPr id="4" name="スライド番号プレースホルダー 1">
            <a:extLst>
              <a:ext uri="{FF2B5EF4-FFF2-40B4-BE49-F238E27FC236}">
                <a16:creationId xmlns:a16="http://schemas.microsoft.com/office/drawing/2014/main" id="{E0E99082-4D79-A14E-8058-A18E696329E0}"/>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5" name="テキスト ボックス 4">
            <a:extLst>
              <a:ext uri="{FF2B5EF4-FFF2-40B4-BE49-F238E27FC236}">
                <a16:creationId xmlns:a16="http://schemas.microsoft.com/office/drawing/2014/main" id="{0A8B1FFA-C575-6349-8FA6-5710C3075664}"/>
              </a:ext>
            </a:extLst>
          </p:cNvPr>
          <p:cNvSpPr txBox="1"/>
          <p:nvPr/>
        </p:nvSpPr>
        <p:spPr>
          <a:xfrm>
            <a:off x="694267" y="2607733"/>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 name="スライド番号プレースホルダー 1">
            <a:extLst>
              <a:ext uri="{FF2B5EF4-FFF2-40B4-BE49-F238E27FC236}">
                <a16:creationId xmlns:a16="http://schemas.microsoft.com/office/drawing/2014/main" id="{1FE7F7ED-20AA-7B47-9D29-8E8439AEDB6D}"/>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7" name="正方形/長方形 6">
            <a:extLst>
              <a:ext uri="{FF2B5EF4-FFF2-40B4-BE49-F238E27FC236}">
                <a16:creationId xmlns:a16="http://schemas.microsoft.com/office/drawing/2014/main" id="{2FA83FBA-6704-E44C-BA91-F07B996C2634}"/>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8" name="正方形/長方形 7">
            <a:extLst>
              <a:ext uri="{FF2B5EF4-FFF2-40B4-BE49-F238E27FC236}">
                <a16:creationId xmlns:a16="http://schemas.microsoft.com/office/drawing/2014/main" id="{BF8A6E06-BC3B-8449-98DE-78A26B830C72}"/>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研究目的</a:t>
            </a:r>
          </a:p>
        </p:txBody>
      </p:sp>
      <p:sp>
        <p:nvSpPr>
          <p:cNvPr id="9" name="スライド番号プレースホルダー 8">
            <a:extLst>
              <a:ext uri="{FF2B5EF4-FFF2-40B4-BE49-F238E27FC236}">
                <a16:creationId xmlns:a16="http://schemas.microsoft.com/office/drawing/2014/main" id="{BB62E5BF-1388-8640-A8F8-7CC92D0F541A}"/>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7561540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9C42DA-FA9F-164F-BE3D-B8BA55A106A1}"/>
              </a:ext>
            </a:extLst>
          </p:cNvPr>
          <p:cNvSpPr>
            <a:spLocks noGrp="1"/>
          </p:cNvSpPr>
          <p:nvPr>
            <p:ph type="title"/>
          </p:nvPr>
        </p:nvSpPr>
        <p:spPr/>
        <p:txBody>
          <a:bodyPr/>
          <a:lstStyle/>
          <a:p>
            <a:r>
              <a:rPr kumimoji="1" lang="en-US" altLang="ja-JP" dirty="0"/>
              <a:t/>
            </a:r>
            <a:br>
              <a:rPr kumimoji="1" lang="en-US" altLang="ja-JP" dirty="0"/>
            </a:br>
            <a:r>
              <a:rPr kumimoji="1" lang="ja-JP" altLang="en-US"/>
              <a:t>研究目的</a:t>
            </a:r>
          </a:p>
        </p:txBody>
      </p:sp>
      <p:sp>
        <p:nvSpPr>
          <p:cNvPr id="4" name="角丸四角形 3">
            <a:extLst>
              <a:ext uri="{FF2B5EF4-FFF2-40B4-BE49-F238E27FC236}">
                <a16:creationId xmlns:a16="http://schemas.microsoft.com/office/drawing/2014/main" id="{0B24242C-E3CB-004E-97AE-59583277223A}"/>
              </a:ext>
            </a:extLst>
          </p:cNvPr>
          <p:cNvSpPr/>
          <p:nvPr/>
        </p:nvSpPr>
        <p:spPr>
          <a:xfrm>
            <a:off x="838198" y="3175296"/>
            <a:ext cx="10515601" cy="1860265"/>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正方形/長方形 4">
            <a:extLst>
              <a:ext uri="{FF2B5EF4-FFF2-40B4-BE49-F238E27FC236}">
                <a16:creationId xmlns:a16="http://schemas.microsoft.com/office/drawing/2014/main" id="{4DBB1F24-8679-C547-80CE-E61DA4345091}"/>
              </a:ext>
            </a:extLst>
          </p:cNvPr>
          <p:cNvSpPr/>
          <p:nvPr/>
        </p:nvSpPr>
        <p:spPr>
          <a:xfrm>
            <a:off x="1110710" y="3566819"/>
            <a:ext cx="9970576" cy="1077218"/>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ネットワーク効果により活性化後のプラットフォームに対して新たな満足度を解明する</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6" name="スライド番号プレースホルダー 5">
            <a:extLst>
              <a:ext uri="{FF2B5EF4-FFF2-40B4-BE49-F238E27FC236}">
                <a16:creationId xmlns:a16="http://schemas.microsoft.com/office/drawing/2014/main" id="{2DCFD631-EDC5-CE49-88F3-E5C5E2038C8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4325322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D41DFD67-6CF2-174E-8DB8-917F3F093E01}"/>
              </a:ext>
            </a:extLst>
          </p:cNvPr>
          <p:cNvSpPr>
            <a:spLocks noGrp="1"/>
          </p:cNvSpPr>
          <p:nvPr>
            <p:ph type="title"/>
          </p:nvPr>
        </p:nvSpPr>
        <p:spPr/>
        <p:txBody>
          <a:bodyPr/>
          <a:lstStyle/>
          <a:p>
            <a:endParaRPr kumimoji="1" lang="ja-JP" altLang="en-US"/>
          </a:p>
        </p:txBody>
      </p:sp>
      <p:sp>
        <p:nvSpPr>
          <p:cNvPr id="4" name="スライド番号プレースホルダー 1">
            <a:extLst>
              <a:ext uri="{FF2B5EF4-FFF2-40B4-BE49-F238E27FC236}">
                <a16:creationId xmlns:a16="http://schemas.microsoft.com/office/drawing/2014/main" id="{D3442653-F273-0147-97D2-5EF7A2E949B7}"/>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5" name="正方形/長方形 4">
            <a:extLst>
              <a:ext uri="{FF2B5EF4-FFF2-40B4-BE49-F238E27FC236}">
                <a16:creationId xmlns:a16="http://schemas.microsoft.com/office/drawing/2014/main" id="{5E54D60A-70BA-5449-8950-02289E1E5157}"/>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正方形/長方形 5">
            <a:extLst>
              <a:ext uri="{FF2B5EF4-FFF2-40B4-BE49-F238E27FC236}">
                <a16:creationId xmlns:a16="http://schemas.microsoft.com/office/drawing/2014/main" id="{D523144E-C76C-B949-88BE-A0214770B537}"/>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仮説導出</a:t>
            </a:r>
          </a:p>
        </p:txBody>
      </p:sp>
      <p:sp>
        <p:nvSpPr>
          <p:cNvPr id="7" name="スライド番号プレースホルダー 6">
            <a:extLst>
              <a:ext uri="{FF2B5EF4-FFF2-40B4-BE49-F238E27FC236}">
                <a16:creationId xmlns:a16="http://schemas.microsoft.com/office/drawing/2014/main" id="{612AB1C2-378F-7D44-9805-B0C556D9296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7389921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402C9C-12FC-9C4F-8FDA-88036CA28B73}"/>
              </a:ext>
            </a:extLst>
          </p:cNvPr>
          <p:cNvSpPr>
            <a:spLocks noGrp="1"/>
          </p:cNvSpPr>
          <p:nvPr>
            <p:ph type="title"/>
          </p:nvPr>
        </p:nvSpPr>
        <p:spPr/>
        <p:txBody>
          <a:bodyPr/>
          <a:lstStyle/>
          <a:p>
            <a:r>
              <a:rPr kumimoji="1" lang="ja-JP" altLang="en-US"/>
              <a:t>仮説導出①</a:t>
            </a:r>
          </a:p>
        </p:txBody>
      </p:sp>
      <p:sp>
        <p:nvSpPr>
          <p:cNvPr id="3" name="スライド番号プレースホルダー 2">
            <a:extLst>
              <a:ext uri="{FF2B5EF4-FFF2-40B4-BE49-F238E27FC236}">
                <a16:creationId xmlns:a16="http://schemas.microsoft.com/office/drawing/2014/main" id="{19B48950-9016-8E49-B1DA-1785A47EE8E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正方形/長方形 3">
            <a:extLst>
              <a:ext uri="{FF2B5EF4-FFF2-40B4-BE49-F238E27FC236}">
                <a16:creationId xmlns:a16="http://schemas.microsoft.com/office/drawing/2014/main" id="{B3FF9D8D-61F5-274A-8FF9-BC72D88897AA}"/>
              </a:ext>
            </a:extLst>
          </p:cNvPr>
          <p:cNvSpPr/>
          <p:nvPr/>
        </p:nvSpPr>
        <p:spPr>
          <a:xfrm>
            <a:off x="1441184" y="3003144"/>
            <a:ext cx="9309616" cy="1656347"/>
          </a:xfrm>
          <a:prstGeom prst="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テキスト ボックス 4">
            <a:extLst>
              <a:ext uri="{FF2B5EF4-FFF2-40B4-BE49-F238E27FC236}">
                <a16:creationId xmlns:a16="http://schemas.microsoft.com/office/drawing/2014/main" id="{7ADECB8B-43AB-CF43-80EA-9FC358E46898}"/>
              </a:ext>
            </a:extLst>
          </p:cNvPr>
          <p:cNvSpPr txBox="1"/>
          <p:nvPr/>
        </p:nvSpPr>
        <p:spPr>
          <a:xfrm>
            <a:off x="1899972" y="3538931"/>
            <a:ext cx="8392041" cy="58477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低関与状態の時にはどんな選択をするのか？</a:t>
            </a:r>
          </a:p>
        </p:txBody>
      </p:sp>
    </p:spTree>
    <p:extLst>
      <p:ext uri="{BB962C8B-B14F-4D97-AF65-F5344CB8AC3E}">
        <p14:creationId xmlns:p14="http://schemas.microsoft.com/office/powerpoint/2010/main" val="4926993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52207ED-E266-214B-851C-C131E663A925}"/>
              </a:ext>
            </a:extLst>
          </p:cNvPr>
          <p:cNvSpPr>
            <a:spLocks noGrp="1"/>
          </p:cNvSpPr>
          <p:nvPr>
            <p:ph type="title"/>
          </p:nvPr>
        </p:nvSpPr>
        <p:spPr/>
        <p:txBody>
          <a:bodyPr/>
          <a:lstStyle/>
          <a:p>
            <a:r>
              <a:rPr lang="ja-JP" altLang="en-US"/>
              <a:t>仮説導出</a:t>
            </a:r>
            <a:r>
              <a:rPr lang="en-US" altLang="ja-JP" dirty="0"/>
              <a:t>①</a:t>
            </a:r>
            <a:br>
              <a:rPr lang="en-US" altLang="ja-JP" dirty="0"/>
            </a:br>
            <a:r>
              <a:rPr lang="en-US" altLang="ja-JP" dirty="0"/>
              <a:t>〜</a:t>
            </a:r>
            <a:r>
              <a:rPr lang="ja-JP" altLang="en-US"/>
              <a:t>低関与の意思決定</a:t>
            </a:r>
            <a:r>
              <a:rPr lang="en-US" altLang="ja-JP" dirty="0"/>
              <a:t>〜</a:t>
            </a:r>
            <a:endParaRPr kumimoji="1" lang="ja-JP" altLang="en-US"/>
          </a:p>
        </p:txBody>
      </p:sp>
      <p:sp>
        <p:nvSpPr>
          <p:cNvPr id="3" name="スライド番号プレースホルダー 2">
            <a:extLst>
              <a:ext uri="{FF2B5EF4-FFF2-40B4-BE49-F238E27FC236}">
                <a16:creationId xmlns:a16="http://schemas.microsoft.com/office/drawing/2014/main" id="{889925E7-15A8-7F4D-B6DF-352026DEED4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C3045B6D-9108-F346-B845-F0DEB7E8B854}"/>
              </a:ext>
            </a:extLst>
          </p:cNvPr>
          <p:cNvSpPr txBox="1"/>
          <p:nvPr/>
        </p:nvSpPr>
        <p:spPr>
          <a:xfrm>
            <a:off x="1233130" y="2201063"/>
            <a:ext cx="9725739" cy="147732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低関与な状態では</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、その関わり度合が弱くなるために、かなり大胆な</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ヒューリスティックによる簡略型の方略が用いられる</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ようになる。</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（新倉「消費者行動論　マーケティングとブランド構築への応用」ｐ</a:t>
            </a:r>
            <a:r>
              <a:rPr kumimoji="1"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183</a:t>
            </a:r>
            <a:r>
              <a:rPr kumimoji="1"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より）</a:t>
            </a:r>
            <a:endParaRPr kumimoji="1"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16EABF07-BFE3-254B-95DF-7C827DDEF1A8}"/>
              </a:ext>
            </a:extLst>
          </p:cNvPr>
          <p:cNvSpPr/>
          <p:nvPr/>
        </p:nvSpPr>
        <p:spPr>
          <a:xfrm>
            <a:off x="927187" y="1788705"/>
            <a:ext cx="10337626" cy="2302044"/>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 name="下矢印 5">
            <a:extLst>
              <a:ext uri="{FF2B5EF4-FFF2-40B4-BE49-F238E27FC236}">
                <a16:creationId xmlns:a16="http://schemas.microsoft.com/office/drawing/2014/main" id="{B1787F4D-7419-1E43-B7C5-52F84331F385}"/>
              </a:ext>
            </a:extLst>
          </p:cNvPr>
          <p:cNvSpPr/>
          <p:nvPr/>
        </p:nvSpPr>
        <p:spPr>
          <a:xfrm>
            <a:off x="5809673" y="4397791"/>
            <a:ext cx="572654" cy="888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8" name="角丸四角形 7">
            <a:extLst>
              <a:ext uri="{FF2B5EF4-FFF2-40B4-BE49-F238E27FC236}">
                <a16:creationId xmlns:a16="http://schemas.microsoft.com/office/drawing/2014/main" id="{E5866B76-0CD9-5045-BF28-1018C7E9F1B4}"/>
              </a:ext>
            </a:extLst>
          </p:cNvPr>
          <p:cNvSpPr/>
          <p:nvPr/>
        </p:nvSpPr>
        <p:spPr>
          <a:xfrm>
            <a:off x="1454324" y="5451034"/>
            <a:ext cx="9283352" cy="91440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9" name="テキスト ボックス 8">
            <a:extLst>
              <a:ext uri="{FF2B5EF4-FFF2-40B4-BE49-F238E27FC236}">
                <a16:creationId xmlns:a16="http://schemas.microsoft.com/office/drawing/2014/main" id="{8AC8044C-6660-234A-A624-800508AB3F1C}"/>
              </a:ext>
            </a:extLst>
          </p:cNvPr>
          <p:cNvSpPr txBox="1"/>
          <p:nvPr/>
        </p:nvSpPr>
        <p:spPr>
          <a:xfrm>
            <a:off x="2233404" y="5646624"/>
            <a:ext cx="7725192"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低関与の意思決定はヒューリスティックで行う</a:t>
            </a:r>
          </a:p>
        </p:txBody>
      </p:sp>
    </p:spTree>
    <p:extLst>
      <p:ext uri="{BB962C8B-B14F-4D97-AF65-F5344CB8AC3E}">
        <p14:creationId xmlns:p14="http://schemas.microsoft.com/office/powerpoint/2010/main" val="41223766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39BB81-A1C9-374D-957C-F5230FE77AD1}"/>
              </a:ext>
            </a:extLst>
          </p:cNvPr>
          <p:cNvSpPr>
            <a:spLocks noGrp="1"/>
          </p:cNvSpPr>
          <p:nvPr>
            <p:ph type="title"/>
          </p:nvPr>
        </p:nvSpPr>
        <p:spPr/>
        <p:txBody>
          <a:bodyPr/>
          <a:lstStyle/>
          <a:p>
            <a:r>
              <a:rPr lang="ja-JP" altLang="en-US"/>
              <a:t>仮説導出①</a:t>
            </a:r>
            <a:r>
              <a:rPr lang="en-US" altLang="ja-JP" dirty="0"/>
              <a:t/>
            </a:r>
            <a:br>
              <a:rPr lang="en-US" altLang="ja-JP" dirty="0"/>
            </a:br>
            <a:r>
              <a:rPr lang="en-US" altLang="ja-JP" dirty="0"/>
              <a:t>〜</a:t>
            </a:r>
            <a:r>
              <a:rPr lang="ja-JP" altLang="en-US"/>
              <a:t>ヒューリスティックとは</a:t>
            </a:r>
            <a:r>
              <a:rPr lang="en-US" altLang="ja-JP" dirty="0"/>
              <a:t>〜</a:t>
            </a:r>
            <a:endParaRPr kumimoji="1" lang="ja-JP" altLang="en-US"/>
          </a:p>
        </p:txBody>
      </p:sp>
      <p:sp>
        <p:nvSpPr>
          <p:cNvPr id="4" name="スライド番号プレースホルダー 3">
            <a:extLst>
              <a:ext uri="{FF2B5EF4-FFF2-40B4-BE49-F238E27FC236}">
                <a16:creationId xmlns:a16="http://schemas.microsoft.com/office/drawing/2014/main" id="{A3000F98-5674-6340-809A-5A765CFF5F2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5" name="テキスト ボックス 4">
            <a:extLst>
              <a:ext uri="{FF2B5EF4-FFF2-40B4-BE49-F238E27FC236}">
                <a16:creationId xmlns:a16="http://schemas.microsoft.com/office/drawing/2014/main" id="{CB0CF60E-36E6-B440-A1B4-23482145888A}"/>
              </a:ext>
            </a:extLst>
          </p:cNvPr>
          <p:cNvSpPr txBox="1"/>
          <p:nvPr/>
        </p:nvSpPr>
        <p:spPr>
          <a:xfrm>
            <a:off x="923520" y="2201063"/>
            <a:ext cx="10341293" cy="147732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ヒューリスティックは、必ずしも</a:t>
            </a: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最善の結果を約束するものではないが</a:t>
            </a:r>
            <a:r>
              <a:rPr kumimoji="1" lang="ja-JP" altLang="en-US" sz="2400" b="1"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endParaRPr kumimoji="1" lang="en-US" altLang="ja-JP" sz="2400" b="1"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十分に満足できる結果を短い時間で手軽</a:t>
            </a: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に導くものとしてよく利用される</a:t>
            </a: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r" defTabSz="4572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（佐々木「消費者行動論　マーケティングとブランド構築への応用」ｐ</a:t>
            </a:r>
            <a:r>
              <a:rPr kumimoji="1"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221</a:t>
            </a:r>
            <a:r>
              <a:rPr kumimoji="1" lang="ja-JP" altLang="en-US" sz="1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より）</a:t>
            </a:r>
            <a:endParaRPr kumimoji="1" lang="en-US" altLang="ja-JP" sz="1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6" name="角丸四角形 5">
            <a:extLst>
              <a:ext uri="{FF2B5EF4-FFF2-40B4-BE49-F238E27FC236}">
                <a16:creationId xmlns:a16="http://schemas.microsoft.com/office/drawing/2014/main" id="{CA675FFE-67CD-EE46-9461-C36E1C66EC96}"/>
              </a:ext>
            </a:extLst>
          </p:cNvPr>
          <p:cNvSpPr/>
          <p:nvPr/>
        </p:nvSpPr>
        <p:spPr>
          <a:xfrm>
            <a:off x="927187" y="1788705"/>
            <a:ext cx="10337626" cy="2302044"/>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 name="下矢印 6">
            <a:extLst>
              <a:ext uri="{FF2B5EF4-FFF2-40B4-BE49-F238E27FC236}">
                <a16:creationId xmlns:a16="http://schemas.microsoft.com/office/drawing/2014/main" id="{289AEEB4-AD39-834C-847D-2117E866362A}"/>
              </a:ext>
            </a:extLst>
          </p:cNvPr>
          <p:cNvSpPr/>
          <p:nvPr/>
        </p:nvSpPr>
        <p:spPr>
          <a:xfrm>
            <a:off x="5809673" y="4397791"/>
            <a:ext cx="572654" cy="888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9" name="角丸四角形 8">
            <a:extLst>
              <a:ext uri="{FF2B5EF4-FFF2-40B4-BE49-F238E27FC236}">
                <a16:creationId xmlns:a16="http://schemas.microsoft.com/office/drawing/2014/main" id="{955B97AE-4F82-2F41-8794-7B7EA03582C5}"/>
              </a:ext>
            </a:extLst>
          </p:cNvPr>
          <p:cNvSpPr/>
          <p:nvPr/>
        </p:nvSpPr>
        <p:spPr>
          <a:xfrm>
            <a:off x="411793" y="5451034"/>
            <a:ext cx="11368414" cy="91440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0" name="テキスト ボックス 9">
            <a:extLst>
              <a:ext uri="{FF2B5EF4-FFF2-40B4-BE49-F238E27FC236}">
                <a16:creationId xmlns:a16="http://schemas.microsoft.com/office/drawing/2014/main" id="{596FEF45-9D85-114F-A878-8AD9B2E39D99}"/>
              </a:ext>
            </a:extLst>
          </p:cNvPr>
          <p:cNvSpPr txBox="1"/>
          <p:nvPr/>
        </p:nvSpPr>
        <p:spPr>
          <a:xfrm>
            <a:off x="615743" y="5646624"/>
            <a:ext cx="1095684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1" i="0" u="none" strike="noStrike" kern="1200" cap="none" spc="0" normalizeH="0" baseline="0" noProof="0">
                <a:ln>
                  <a:noFill/>
                </a:ln>
                <a:solidFill>
                  <a:srgbClr val="FF0000"/>
                </a:solidFill>
                <a:effectLst/>
                <a:uLnTx/>
                <a:uFillTx/>
                <a:latin typeface="Yu Gothic Medium" panose="020B0400000000000000" pitchFamily="34" charset="-128"/>
                <a:ea typeface="Yu Gothic Medium" panose="020B0400000000000000" pitchFamily="34" charset="-128"/>
                <a:cs typeface="+mn-cs"/>
              </a:rPr>
              <a:t>ヒューリスティックとは、手間なく満足できるものを選択すること</a:t>
            </a:r>
          </a:p>
        </p:txBody>
      </p:sp>
    </p:spTree>
    <p:extLst>
      <p:ext uri="{BB962C8B-B14F-4D97-AF65-F5344CB8AC3E}">
        <p14:creationId xmlns:p14="http://schemas.microsoft.com/office/powerpoint/2010/main" val="33683890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
            </a:r>
            <a:br>
              <a:rPr lang="en-US" altLang="ja-JP" dirty="0"/>
            </a:br>
            <a:r>
              <a:rPr lang="ja-JP" altLang="en-US"/>
              <a:t>仮説導出</a:t>
            </a:r>
            <a:r>
              <a:rPr lang="en-US" altLang="ja-JP" dirty="0"/>
              <a:t>①</a:t>
            </a:r>
            <a:r>
              <a:rPr lang="ja-JP" altLang="en-US"/>
              <a:t>まとめ</a:t>
            </a:r>
            <a:endParaRPr kumimoji="1" lang="ja-JP" altLang="en-US" dirty="0"/>
          </a:p>
        </p:txBody>
      </p:sp>
      <p:sp>
        <p:nvSpPr>
          <p:cNvPr id="3" name="スライド番号プレースホルダー 2"/>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p:cNvSpPr txBox="1"/>
          <p:nvPr/>
        </p:nvSpPr>
        <p:spPr>
          <a:xfrm>
            <a:off x="2712689" y="2035677"/>
            <a:ext cx="6766619" cy="107721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低関与の消費者は</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rPr>
              <a:t>手間なく満足できるものを選択する</a:t>
            </a:r>
          </a:p>
        </p:txBody>
      </p:sp>
      <p:sp>
        <p:nvSpPr>
          <p:cNvPr id="6" name="テキスト ボックス 5"/>
          <p:cNvSpPr txBox="1"/>
          <p:nvPr/>
        </p:nvSpPr>
        <p:spPr>
          <a:xfrm>
            <a:off x="2933032" y="4913019"/>
            <a:ext cx="6325932" cy="107721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曲選択に低関与の消費者は、</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1"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rPr>
              <a:t>手間なく満足できる曲を選択する</a:t>
            </a:r>
          </a:p>
        </p:txBody>
      </p:sp>
      <p:sp>
        <p:nvSpPr>
          <p:cNvPr id="9" name="角丸四角形 8">
            <a:extLst>
              <a:ext uri="{FF2B5EF4-FFF2-40B4-BE49-F238E27FC236}">
                <a16:creationId xmlns:a16="http://schemas.microsoft.com/office/drawing/2014/main" id="{8C9D9DF8-4A7F-2A4A-A074-C6FF28400753}"/>
              </a:ext>
            </a:extLst>
          </p:cNvPr>
          <p:cNvSpPr/>
          <p:nvPr/>
        </p:nvSpPr>
        <p:spPr>
          <a:xfrm>
            <a:off x="2536446" y="1785328"/>
            <a:ext cx="7119104" cy="1577915"/>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0" name="角丸四角形 9">
            <a:extLst>
              <a:ext uri="{FF2B5EF4-FFF2-40B4-BE49-F238E27FC236}">
                <a16:creationId xmlns:a16="http://schemas.microsoft.com/office/drawing/2014/main" id="{A45EE701-63DE-FE43-B159-BBB24421BFCC}"/>
              </a:ext>
            </a:extLst>
          </p:cNvPr>
          <p:cNvSpPr/>
          <p:nvPr/>
        </p:nvSpPr>
        <p:spPr>
          <a:xfrm>
            <a:off x="2536446" y="4662671"/>
            <a:ext cx="7119104" cy="1577915"/>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1" name="下矢印 10">
            <a:extLst>
              <a:ext uri="{FF2B5EF4-FFF2-40B4-BE49-F238E27FC236}">
                <a16:creationId xmlns:a16="http://schemas.microsoft.com/office/drawing/2014/main" id="{C34FACB3-8CE4-9948-9C89-8373FBD9625D}"/>
              </a:ext>
            </a:extLst>
          </p:cNvPr>
          <p:cNvSpPr/>
          <p:nvPr/>
        </p:nvSpPr>
        <p:spPr>
          <a:xfrm>
            <a:off x="5809671" y="3568861"/>
            <a:ext cx="572654" cy="888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731708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8AA5BC-4F7A-4226-8F99-6D824B226A9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324"/>
            <a:ext cx="12192000" cy="68613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10" name="Rectangle 9">
            <a:extLst>
              <a:ext uri="{FF2B5EF4-FFF2-40B4-BE49-F238E27FC236}">
                <a16:creationId xmlns:a16="http://schemas.microsoft.com/office/drawing/2014/main" id="{3E5445C6-DD42-4979-86FF-03730E8C6D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734" y="321733"/>
            <a:ext cx="11573488" cy="6214534"/>
          </a:xfrm>
          <a:prstGeom prst="rect">
            <a:avLst/>
          </a:prstGeom>
          <a:solidFill>
            <a:schemeClr val="bg1">
              <a:lumMod val="75000"/>
              <a:lumOff val="25000"/>
            </a:schemeClr>
          </a:solidFill>
          <a:ln w="127000" cap="sq" cmpd="thinThick">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6" name="テキスト ボックス 5">
            <a:extLst>
              <a:ext uri="{FF2B5EF4-FFF2-40B4-BE49-F238E27FC236}">
                <a16:creationId xmlns:a16="http://schemas.microsoft.com/office/drawing/2014/main" id="{186EBBB8-157B-0943-9C90-713F0DDB1AD1}"/>
              </a:ext>
            </a:extLst>
          </p:cNvPr>
          <p:cNvSpPr txBox="1"/>
          <p:nvPr/>
        </p:nvSpPr>
        <p:spPr>
          <a:xfrm>
            <a:off x="7994458" y="6596390"/>
            <a:ext cx="3456395"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https://</a:t>
            </a:r>
            <a:r>
              <a:rPr kumimoji="1" lang="en" altLang="ja-JP" sz="11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34" charset="-128"/>
                <a:cs typeface="+mn-cs"/>
              </a:rPr>
              <a:t>www.youtube.com</a:t>
            </a:r>
            <a:r>
              <a:rPr kumimoji="1" lang="en"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en" altLang="ja-JP" sz="11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34" charset="-128"/>
                <a:cs typeface="+mn-cs"/>
              </a:rPr>
              <a:t>watch?v</a:t>
            </a:r>
            <a:r>
              <a:rPr kumimoji="1" lang="en" altLang="ja-JP" sz="11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en" altLang="ja-JP" sz="1100" b="0" i="0" u="none" strike="noStrike" kern="1200" cap="none" spc="0" normalizeH="0" baseline="0" noProof="0" dirty="0" err="1">
                <a:ln>
                  <a:noFill/>
                </a:ln>
                <a:solidFill>
                  <a:prstClr val="black"/>
                </a:solidFill>
                <a:effectLst/>
                <a:uLnTx/>
                <a:uFillTx/>
                <a:latin typeface="游ゴシック" panose="020F0502020204030204"/>
                <a:ea typeface="游ゴシック" panose="020B0400000000000000" pitchFamily="34" charset="-128"/>
                <a:cs typeface="+mn-cs"/>
              </a:rPr>
              <a:t>IdVCY_TLefE</a:t>
            </a:r>
            <a:endParaRPr kumimoji="1" lang="ja-JP" altLang="en-US" sz="11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 name="スライド番号プレースホルダー 1">
            <a:extLst>
              <a:ext uri="{FF2B5EF4-FFF2-40B4-BE49-F238E27FC236}">
                <a16:creationId xmlns:a16="http://schemas.microsoft.com/office/drawing/2014/main" id="{FB710526-F71F-E447-8636-ED8EE0F720A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white">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1" lang="ja-JP" altLang="en-US" sz="2400" b="0" i="0" u="none" strike="noStrike" kern="1200" cap="none" spc="0" normalizeH="0" baseline="0" noProof="0">
              <a:ln>
                <a:noFill/>
              </a:ln>
              <a:solidFill>
                <a:prstClr val="white">
                  <a:tint val="75000"/>
                </a:prstClr>
              </a:solidFill>
              <a:effectLst/>
              <a:uLnTx/>
              <a:uFillTx/>
              <a:latin typeface="游ゴシック" panose="020F0502020204030204"/>
              <a:ea typeface="游ゴシック" panose="020B0400000000000000" pitchFamily="34" charset="-128"/>
              <a:cs typeface="+mn-cs"/>
            </a:endParaRPr>
          </a:p>
        </p:txBody>
      </p:sp>
      <p:pic>
        <p:nvPicPr>
          <p:cNvPr id="4" name="図 3">
            <a:extLst>
              <a:ext uri="{FF2B5EF4-FFF2-40B4-BE49-F238E27FC236}">
                <a16:creationId xmlns:a16="http://schemas.microsoft.com/office/drawing/2014/main" id="{F6468B91-1D11-8949-A042-659A6A10CAC6}"/>
              </a:ext>
            </a:extLst>
          </p:cNvPr>
          <p:cNvPicPr>
            <a:picLocks noChangeAspect="1"/>
          </p:cNvPicPr>
          <p:nvPr/>
        </p:nvPicPr>
        <p:blipFill>
          <a:blip r:embed="rId2"/>
          <a:stretch>
            <a:fillRect/>
          </a:stretch>
        </p:blipFill>
        <p:spPr>
          <a:xfrm>
            <a:off x="296778" y="290009"/>
            <a:ext cx="11573488" cy="6274657"/>
          </a:xfrm>
          <a:prstGeom prst="rect">
            <a:avLst/>
          </a:prstGeom>
        </p:spPr>
      </p:pic>
    </p:spTree>
    <p:extLst>
      <p:ext uri="{BB962C8B-B14F-4D97-AF65-F5344CB8AC3E}">
        <p14:creationId xmlns:p14="http://schemas.microsoft.com/office/powerpoint/2010/main" val="2086146823"/>
      </p:ext>
    </p:extLst>
  </p:cSld>
  <p:clrMapOvr>
    <a:overrideClrMapping bg1="dk1" tx1="lt1" bg2="dk2" tx2="lt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3A400E-63B8-654E-8150-2874043CF8D5}"/>
              </a:ext>
            </a:extLst>
          </p:cNvPr>
          <p:cNvSpPr>
            <a:spLocks noGrp="1"/>
          </p:cNvSpPr>
          <p:nvPr>
            <p:ph type="title"/>
          </p:nvPr>
        </p:nvSpPr>
        <p:spPr/>
        <p:txBody>
          <a:bodyPr/>
          <a:lstStyle/>
          <a:p>
            <a:r>
              <a:rPr kumimoji="1" lang="en-US" altLang="ja-JP" dirty="0"/>
              <a:t/>
            </a:r>
            <a:br>
              <a:rPr kumimoji="1" lang="en-US" altLang="ja-JP" dirty="0"/>
            </a:br>
            <a:r>
              <a:rPr kumimoji="1" lang="ja-JP" altLang="en-US"/>
              <a:t>仮説①</a:t>
            </a:r>
          </a:p>
        </p:txBody>
      </p:sp>
      <p:sp>
        <p:nvSpPr>
          <p:cNvPr id="3" name="スライド番号プレースホルダー 2">
            <a:extLst>
              <a:ext uri="{FF2B5EF4-FFF2-40B4-BE49-F238E27FC236}">
                <a16:creationId xmlns:a16="http://schemas.microsoft.com/office/drawing/2014/main" id="{64E7DD00-B456-9544-9AF7-E182338E4F8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FF588879-7FA2-BF47-849E-548775C5CE14}"/>
              </a:ext>
            </a:extLst>
          </p:cNvPr>
          <p:cNvSpPr txBox="1"/>
          <p:nvPr/>
        </p:nvSpPr>
        <p:spPr>
          <a:xfrm>
            <a:off x="1284424" y="3430690"/>
            <a:ext cx="9623147" cy="1077218"/>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高関与状態の時より低関与状態の時の場合の方が、</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プレイリストを重視する</a:t>
            </a:r>
          </a:p>
        </p:txBody>
      </p:sp>
      <p:sp>
        <p:nvSpPr>
          <p:cNvPr id="5" name="角丸四角形 4">
            <a:extLst>
              <a:ext uri="{FF2B5EF4-FFF2-40B4-BE49-F238E27FC236}">
                <a16:creationId xmlns:a16="http://schemas.microsoft.com/office/drawing/2014/main" id="{3DFE9A00-5DA8-B84B-A010-89D68B3F2BF3}"/>
              </a:ext>
            </a:extLst>
          </p:cNvPr>
          <p:cNvSpPr/>
          <p:nvPr/>
        </p:nvSpPr>
        <p:spPr>
          <a:xfrm>
            <a:off x="741828" y="3162806"/>
            <a:ext cx="10708341" cy="1489876"/>
          </a:xfrm>
          <a:prstGeom prst="round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2931077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F04420-F046-D445-9BAF-3ECEE10FF9F1}"/>
              </a:ext>
            </a:extLst>
          </p:cNvPr>
          <p:cNvSpPr>
            <a:spLocks noGrp="1"/>
          </p:cNvSpPr>
          <p:nvPr>
            <p:ph type="title"/>
          </p:nvPr>
        </p:nvSpPr>
        <p:spPr/>
        <p:txBody>
          <a:bodyPr/>
          <a:lstStyle/>
          <a:p>
            <a:r>
              <a:rPr kumimoji="1" lang="en-US" altLang="ja-JP" dirty="0"/>
              <a:t/>
            </a:r>
            <a:br>
              <a:rPr kumimoji="1" lang="en-US" altLang="ja-JP" dirty="0"/>
            </a:br>
            <a:r>
              <a:rPr kumimoji="1" lang="ja-JP" altLang="en-US"/>
              <a:t>仮説導出</a:t>
            </a:r>
            <a:r>
              <a:rPr kumimoji="1" lang="en-US" altLang="ja-JP" dirty="0"/>
              <a:t>②</a:t>
            </a:r>
            <a:endParaRPr kumimoji="1" lang="ja-JP" altLang="en-US"/>
          </a:p>
        </p:txBody>
      </p:sp>
      <p:sp>
        <p:nvSpPr>
          <p:cNvPr id="3" name="スライド番号プレースホルダー 2">
            <a:extLst>
              <a:ext uri="{FF2B5EF4-FFF2-40B4-BE49-F238E27FC236}">
                <a16:creationId xmlns:a16="http://schemas.microsoft.com/office/drawing/2014/main" id="{25BFCAFF-5831-EB41-8E4B-348AE7766909}"/>
              </a:ext>
            </a:extLst>
          </p:cNvPr>
          <p:cNvSpPr>
            <a:spLocks noGrp="1"/>
          </p:cNvSpPr>
          <p:nvPr>
            <p:ph type="sldNum" sz="quarter" idx="12"/>
          </p:nvPr>
        </p:nvSpPr>
        <p:spPr>
          <a:xfrm>
            <a:off x="9449493" y="6521450"/>
            <a:ext cx="27432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A54C2EA0-9F0F-F046-93D3-36DE50845CD6}"/>
              </a:ext>
            </a:extLst>
          </p:cNvPr>
          <p:cNvSpPr txBox="1"/>
          <p:nvPr/>
        </p:nvSpPr>
        <p:spPr>
          <a:xfrm>
            <a:off x="3131085" y="2393702"/>
            <a:ext cx="5929828" cy="58477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低関与＝手間なく曲を選びたい</a:t>
            </a:r>
          </a:p>
        </p:txBody>
      </p:sp>
      <p:sp>
        <p:nvSpPr>
          <p:cNvPr id="5" name="テキスト ボックス 4">
            <a:extLst>
              <a:ext uri="{FF2B5EF4-FFF2-40B4-BE49-F238E27FC236}">
                <a16:creationId xmlns:a16="http://schemas.microsoft.com/office/drawing/2014/main" id="{D22C2C6F-BB70-7044-80D3-823757F32B7C}"/>
              </a:ext>
            </a:extLst>
          </p:cNvPr>
          <p:cNvSpPr txBox="1"/>
          <p:nvPr/>
        </p:nvSpPr>
        <p:spPr>
          <a:xfrm>
            <a:off x="1694793" y="5240826"/>
            <a:ext cx="8802410" cy="584775"/>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手間なく選べるサービスに対する満足度が高い</a:t>
            </a:r>
          </a:p>
        </p:txBody>
      </p:sp>
      <p:sp>
        <p:nvSpPr>
          <p:cNvPr id="6" name="角丸四角形 5">
            <a:extLst>
              <a:ext uri="{FF2B5EF4-FFF2-40B4-BE49-F238E27FC236}">
                <a16:creationId xmlns:a16="http://schemas.microsoft.com/office/drawing/2014/main" id="{0B8550AF-AF0F-EF4B-A172-954BA1EA68F8}"/>
              </a:ext>
            </a:extLst>
          </p:cNvPr>
          <p:cNvSpPr/>
          <p:nvPr/>
        </p:nvSpPr>
        <p:spPr>
          <a:xfrm>
            <a:off x="2871676" y="2228889"/>
            <a:ext cx="6448647" cy="914400"/>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 name="下矢印 6">
            <a:extLst>
              <a:ext uri="{FF2B5EF4-FFF2-40B4-BE49-F238E27FC236}">
                <a16:creationId xmlns:a16="http://schemas.microsoft.com/office/drawing/2014/main" id="{F07EAE1C-8041-4B4C-9A50-30906E8DE437}"/>
              </a:ext>
            </a:extLst>
          </p:cNvPr>
          <p:cNvSpPr/>
          <p:nvPr/>
        </p:nvSpPr>
        <p:spPr>
          <a:xfrm>
            <a:off x="5809672" y="3627179"/>
            <a:ext cx="572654" cy="8881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8" name="角丸四角形 7">
            <a:extLst>
              <a:ext uri="{FF2B5EF4-FFF2-40B4-BE49-F238E27FC236}">
                <a16:creationId xmlns:a16="http://schemas.microsoft.com/office/drawing/2014/main" id="{04A1D3DA-F353-7C4D-85C7-E43AD9FF8C34}"/>
              </a:ext>
            </a:extLst>
          </p:cNvPr>
          <p:cNvSpPr/>
          <p:nvPr/>
        </p:nvSpPr>
        <p:spPr>
          <a:xfrm>
            <a:off x="1763673" y="5076014"/>
            <a:ext cx="8664651" cy="914400"/>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1985907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030E9F-43EB-0A49-A0A4-52C77019261A}"/>
              </a:ext>
            </a:extLst>
          </p:cNvPr>
          <p:cNvSpPr>
            <a:spLocks noGrp="1"/>
          </p:cNvSpPr>
          <p:nvPr>
            <p:ph type="title"/>
          </p:nvPr>
        </p:nvSpPr>
        <p:spPr/>
        <p:txBody>
          <a:bodyPr/>
          <a:lstStyle/>
          <a:p>
            <a:r>
              <a:rPr kumimoji="1" lang="en-US" altLang="ja-JP" dirty="0"/>
              <a:t/>
            </a:r>
            <a:br>
              <a:rPr kumimoji="1" lang="en-US" altLang="ja-JP" dirty="0"/>
            </a:br>
            <a:r>
              <a:rPr kumimoji="1" lang="ja-JP" altLang="en-US"/>
              <a:t>仮説②</a:t>
            </a:r>
          </a:p>
        </p:txBody>
      </p:sp>
      <p:sp>
        <p:nvSpPr>
          <p:cNvPr id="3" name="スライド番号プレースホルダー 2">
            <a:extLst>
              <a:ext uri="{FF2B5EF4-FFF2-40B4-BE49-F238E27FC236}">
                <a16:creationId xmlns:a16="http://schemas.microsoft.com/office/drawing/2014/main" id="{6997FD4B-B94E-714D-BA57-4A8D04B5A05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角丸四角形 3">
            <a:extLst>
              <a:ext uri="{FF2B5EF4-FFF2-40B4-BE49-F238E27FC236}">
                <a16:creationId xmlns:a16="http://schemas.microsoft.com/office/drawing/2014/main" id="{D930A41D-57C7-F749-B4A7-C9DA2BB56921}"/>
              </a:ext>
            </a:extLst>
          </p:cNvPr>
          <p:cNvSpPr/>
          <p:nvPr/>
        </p:nvSpPr>
        <p:spPr>
          <a:xfrm>
            <a:off x="644334" y="3161115"/>
            <a:ext cx="10903325" cy="1489876"/>
          </a:xfrm>
          <a:prstGeom prst="round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テキスト ボックス 4">
            <a:extLst>
              <a:ext uri="{FF2B5EF4-FFF2-40B4-BE49-F238E27FC236}">
                <a16:creationId xmlns:a16="http://schemas.microsoft.com/office/drawing/2014/main" id="{D325B28F-D939-C243-963E-29B13262F36D}"/>
              </a:ext>
            </a:extLst>
          </p:cNvPr>
          <p:cNvSpPr txBox="1"/>
          <p:nvPr/>
        </p:nvSpPr>
        <p:spPr>
          <a:xfrm>
            <a:off x="797111" y="3429000"/>
            <a:ext cx="10597773" cy="95410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低関与状態の人が、プレイリストに魅力を感じているのであれば</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ストリーミング音楽サービスへの満足度が高い</a:t>
            </a:r>
          </a:p>
        </p:txBody>
      </p:sp>
    </p:spTree>
    <p:extLst>
      <p:ext uri="{BB962C8B-B14F-4D97-AF65-F5344CB8AC3E}">
        <p14:creationId xmlns:p14="http://schemas.microsoft.com/office/powerpoint/2010/main" val="24458330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143BE31-7E68-ED46-B4FE-FC487B921BBA}"/>
              </a:ext>
            </a:extLst>
          </p:cNvPr>
          <p:cNvSpPr>
            <a:spLocks noGrp="1"/>
          </p:cNvSpPr>
          <p:nvPr>
            <p:ph type="title"/>
          </p:nvPr>
        </p:nvSpPr>
        <p:spPr/>
        <p:txBody>
          <a:bodyPr/>
          <a:lstStyle/>
          <a:p>
            <a:endParaRPr kumimoji="1" lang="ja-JP" altLang="en-US"/>
          </a:p>
        </p:txBody>
      </p:sp>
      <p:sp>
        <p:nvSpPr>
          <p:cNvPr id="4" name="スライド番号プレースホルダー 1">
            <a:extLst>
              <a:ext uri="{FF2B5EF4-FFF2-40B4-BE49-F238E27FC236}">
                <a16:creationId xmlns:a16="http://schemas.microsoft.com/office/drawing/2014/main" id="{980A6456-52B8-8A49-B7CC-28802CEB7E5B}"/>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5" name="正方形/長方形 4">
            <a:extLst>
              <a:ext uri="{FF2B5EF4-FFF2-40B4-BE49-F238E27FC236}">
                <a16:creationId xmlns:a16="http://schemas.microsoft.com/office/drawing/2014/main" id="{851B8FE5-6FC8-A24A-B16F-114D4F2DB1DD}"/>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正方形/長方形 5">
            <a:extLst>
              <a:ext uri="{FF2B5EF4-FFF2-40B4-BE49-F238E27FC236}">
                <a16:creationId xmlns:a16="http://schemas.microsoft.com/office/drawing/2014/main" id="{8A114A4F-F65F-B944-9BB0-713C4509C8D7}"/>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仮説</a:t>
            </a:r>
          </a:p>
        </p:txBody>
      </p:sp>
      <p:sp>
        <p:nvSpPr>
          <p:cNvPr id="7" name="スライド番号プレースホルダー 6">
            <a:extLst>
              <a:ext uri="{FF2B5EF4-FFF2-40B4-BE49-F238E27FC236}">
                <a16:creationId xmlns:a16="http://schemas.microsoft.com/office/drawing/2014/main" id="{B87CEC94-6ADF-2843-AA6D-03AABAE1B30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0896832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E413F55-659D-3F44-B18F-FB9B5E1AD62D}"/>
              </a:ext>
            </a:extLst>
          </p:cNvPr>
          <p:cNvSpPr>
            <a:spLocks noGrp="1"/>
          </p:cNvSpPr>
          <p:nvPr>
            <p:ph type="title"/>
          </p:nvPr>
        </p:nvSpPr>
        <p:spPr/>
        <p:txBody>
          <a:bodyPr/>
          <a:lstStyle/>
          <a:p>
            <a:r>
              <a:rPr kumimoji="1" lang="en-US" altLang="ja-JP" dirty="0"/>
              <a:t/>
            </a:r>
            <a:br>
              <a:rPr kumimoji="1" lang="en-US" altLang="ja-JP" dirty="0"/>
            </a:br>
            <a:r>
              <a:rPr kumimoji="1" lang="ja-JP" altLang="en-US"/>
              <a:t>仮説</a:t>
            </a:r>
          </a:p>
        </p:txBody>
      </p:sp>
      <p:sp>
        <p:nvSpPr>
          <p:cNvPr id="6" name="テキスト ボックス 5">
            <a:extLst>
              <a:ext uri="{FF2B5EF4-FFF2-40B4-BE49-F238E27FC236}">
                <a16:creationId xmlns:a16="http://schemas.microsoft.com/office/drawing/2014/main" id="{0CB33060-7368-C348-A4B7-354BC579DEF1}"/>
              </a:ext>
            </a:extLst>
          </p:cNvPr>
          <p:cNvSpPr txBox="1"/>
          <p:nvPr/>
        </p:nvSpPr>
        <p:spPr>
          <a:xfrm>
            <a:off x="1284423" y="2679987"/>
            <a:ext cx="9623147" cy="1077218"/>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高関与状態の時より低関与状態の時の場合の方が、</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プレイリストを重視する</a:t>
            </a:r>
          </a:p>
        </p:txBody>
      </p:sp>
      <p:sp>
        <p:nvSpPr>
          <p:cNvPr id="7" name="角丸四角形 6">
            <a:extLst>
              <a:ext uri="{FF2B5EF4-FFF2-40B4-BE49-F238E27FC236}">
                <a16:creationId xmlns:a16="http://schemas.microsoft.com/office/drawing/2014/main" id="{17FED83D-DE4D-5247-9701-D73A38625B06}"/>
              </a:ext>
            </a:extLst>
          </p:cNvPr>
          <p:cNvSpPr/>
          <p:nvPr/>
        </p:nvSpPr>
        <p:spPr>
          <a:xfrm>
            <a:off x="741825" y="2417964"/>
            <a:ext cx="10708341" cy="1489876"/>
          </a:xfrm>
          <a:prstGeom prst="round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8" name="角丸四角形 7">
            <a:extLst>
              <a:ext uri="{FF2B5EF4-FFF2-40B4-BE49-F238E27FC236}">
                <a16:creationId xmlns:a16="http://schemas.microsoft.com/office/drawing/2014/main" id="{CCB50C0C-2625-FE44-B193-92D19663BD9E}"/>
              </a:ext>
            </a:extLst>
          </p:cNvPr>
          <p:cNvSpPr/>
          <p:nvPr/>
        </p:nvSpPr>
        <p:spPr>
          <a:xfrm>
            <a:off x="644332" y="4864006"/>
            <a:ext cx="10903325" cy="1489876"/>
          </a:xfrm>
          <a:prstGeom prst="round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9" name="テキスト ボックス 8">
            <a:extLst>
              <a:ext uri="{FF2B5EF4-FFF2-40B4-BE49-F238E27FC236}">
                <a16:creationId xmlns:a16="http://schemas.microsoft.com/office/drawing/2014/main" id="{95794E2E-7D94-734E-A094-EDD198B5B647}"/>
              </a:ext>
            </a:extLst>
          </p:cNvPr>
          <p:cNvSpPr txBox="1"/>
          <p:nvPr/>
        </p:nvSpPr>
        <p:spPr>
          <a:xfrm>
            <a:off x="797107" y="5131890"/>
            <a:ext cx="10597773" cy="95410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低関与状態の人が、プレイリストに魅力を感じているのであれば</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ストリーミング音楽サービスへの満足度が高い</a:t>
            </a:r>
          </a:p>
        </p:txBody>
      </p:sp>
      <p:sp>
        <p:nvSpPr>
          <p:cNvPr id="4" name="テキスト ボックス 3">
            <a:extLst>
              <a:ext uri="{FF2B5EF4-FFF2-40B4-BE49-F238E27FC236}">
                <a16:creationId xmlns:a16="http://schemas.microsoft.com/office/drawing/2014/main" id="{781EE182-473C-6D4B-8FA9-A134F4E69B0F}"/>
              </a:ext>
            </a:extLst>
          </p:cNvPr>
          <p:cNvSpPr txBox="1"/>
          <p:nvPr/>
        </p:nvSpPr>
        <p:spPr>
          <a:xfrm>
            <a:off x="546845" y="1860792"/>
            <a:ext cx="1261884"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仮説</a:t>
            </a:r>
            <a:r>
              <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①</a:t>
            </a:r>
            <a:endPar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0" name="テキスト ボックス 9">
            <a:extLst>
              <a:ext uri="{FF2B5EF4-FFF2-40B4-BE49-F238E27FC236}">
                <a16:creationId xmlns:a16="http://schemas.microsoft.com/office/drawing/2014/main" id="{FA7E9F62-5773-E14B-B353-875B48270A1A}"/>
              </a:ext>
            </a:extLst>
          </p:cNvPr>
          <p:cNvSpPr txBox="1"/>
          <p:nvPr/>
        </p:nvSpPr>
        <p:spPr>
          <a:xfrm>
            <a:off x="546845" y="4212379"/>
            <a:ext cx="1261884" cy="52322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仮説②</a:t>
            </a:r>
          </a:p>
        </p:txBody>
      </p:sp>
      <p:sp>
        <p:nvSpPr>
          <p:cNvPr id="5" name="スライド番号プレースホルダー 4">
            <a:extLst>
              <a:ext uri="{FF2B5EF4-FFF2-40B4-BE49-F238E27FC236}">
                <a16:creationId xmlns:a16="http://schemas.microsoft.com/office/drawing/2014/main" id="{61AC0648-B65B-0E47-9777-757D484BA6CB}"/>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42440855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52E7B0-8F15-E54C-A8C1-171720C4902F}"/>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169F8B5D-7BF0-AF49-9FA9-DB0AE78266C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スライド番号プレースホルダー 1">
            <a:extLst>
              <a:ext uri="{FF2B5EF4-FFF2-40B4-BE49-F238E27FC236}">
                <a16:creationId xmlns:a16="http://schemas.microsoft.com/office/drawing/2014/main" id="{19FAA047-0688-9246-A0EF-79A56CB5638E}"/>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5" name="スライド番号プレースホルダー 1">
            <a:extLst>
              <a:ext uri="{FF2B5EF4-FFF2-40B4-BE49-F238E27FC236}">
                <a16:creationId xmlns:a16="http://schemas.microsoft.com/office/drawing/2014/main" id="{037A5BC7-0CF3-924B-B28C-73513FF5FC31}"/>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6" name="正方形/長方形 5">
            <a:extLst>
              <a:ext uri="{FF2B5EF4-FFF2-40B4-BE49-F238E27FC236}">
                <a16:creationId xmlns:a16="http://schemas.microsoft.com/office/drawing/2014/main" id="{8E057210-37A5-9F45-93A6-A814BDAE97F7}"/>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7" name="正方形/長方形 6">
            <a:extLst>
              <a:ext uri="{FF2B5EF4-FFF2-40B4-BE49-F238E27FC236}">
                <a16:creationId xmlns:a16="http://schemas.microsoft.com/office/drawing/2014/main" id="{1603622C-1AD2-0F49-80FC-1437B0BBED54}"/>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検証</a:t>
            </a:r>
          </a:p>
        </p:txBody>
      </p:sp>
    </p:spTree>
    <p:extLst>
      <p:ext uri="{BB962C8B-B14F-4D97-AF65-F5344CB8AC3E}">
        <p14:creationId xmlns:p14="http://schemas.microsoft.com/office/powerpoint/2010/main" val="32094491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CCF874A-55C9-1A4E-B4B2-13E6192DFE83}"/>
              </a:ext>
            </a:extLst>
          </p:cNvPr>
          <p:cNvSpPr>
            <a:spLocks noGrp="1"/>
          </p:cNvSpPr>
          <p:nvPr>
            <p:ph type="title"/>
          </p:nvPr>
        </p:nvSpPr>
        <p:spPr/>
        <p:txBody>
          <a:bodyPr/>
          <a:lstStyle/>
          <a:p>
            <a:r>
              <a:rPr kumimoji="1" lang="ja-JP" altLang="en-US" dirty="0"/>
              <a:t>調査概要</a:t>
            </a:r>
            <a:r>
              <a:rPr kumimoji="1" lang="en-US" altLang="ja-JP" dirty="0"/>
              <a:t/>
            </a:r>
            <a:br>
              <a:rPr kumimoji="1" lang="en-US" altLang="ja-JP" dirty="0"/>
            </a:br>
            <a:r>
              <a:rPr kumimoji="1" lang="en-US" altLang="ja-JP" dirty="0"/>
              <a:t>〜</a:t>
            </a:r>
            <a:r>
              <a:rPr lang="ja-JP" altLang="en-US" dirty="0"/>
              <a:t>仮説①</a:t>
            </a:r>
            <a:r>
              <a:rPr kumimoji="1" lang="en-US" altLang="ja-JP" dirty="0"/>
              <a:t>〜</a:t>
            </a:r>
            <a:endParaRPr kumimoji="1" lang="ja-JP" altLang="en-US" dirty="0"/>
          </a:p>
        </p:txBody>
      </p:sp>
      <p:sp>
        <p:nvSpPr>
          <p:cNvPr id="3" name="スライド番号プレースホルダー 2">
            <a:extLst>
              <a:ext uri="{FF2B5EF4-FFF2-40B4-BE49-F238E27FC236}">
                <a16:creationId xmlns:a16="http://schemas.microsoft.com/office/drawing/2014/main" id="{4AD5C4A9-9364-394F-894E-770C0F894B2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8390BEEB-B3F4-6744-AA33-7390AEFDA97E}"/>
              </a:ext>
            </a:extLst>
          </p:cNvPr>
          <p:cNvSpPr txBox="1"/>
          <p:nvPr/>
        </p:nvSpPr>
        <p:spPr>
          <a:xfrm>
            <a:off x="497197" y="1871920"/>
            <a:ext cx="11576297" cy="4893647"/>
          </a:xfrm>
          <a:prstGeom prst="rect">
            <a:avLst/>
          </a:prstGeom>
          <a:noFill/>
        </p:spPr>
        <p:txBody>
          <a:bodyPr wrap="square" rtlCol="0">
            <a:spAutoFit/>
          </a:bodyPr>
          <a:lstStyle/>
          <a:p>
            <a:pPr marL="1704975" marR="0" lvl="0" indent="-1704975"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調査目的：曲選択に対する関与度が、曲選択の際にプレイリストを重視する程度に</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1704975" marR="0" lvl="0" indent="-1704975"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与える影響を調査</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調査対象：拓殖大学に在学する学生、後楽園・水道橋の</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代から</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30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代の男女</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共にストリーミング音楽サービス利用者限定</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調査期間：</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2019</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年</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月</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日</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木</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月</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14</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日</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土</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調査方法：質問紙調査</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サンプルサイズ：</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109</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拓殖大学学生</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64</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人、後楽園・水道橋の男女</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45</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有効回答数：</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無効回答理由：回答に記入漏れや間違いがあったため</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分析方法：ｔ検定</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独立変数：曲選択に対する関与度</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従属変数：曲選択の際にプレイリストを重視する程度</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90F7159D-87C2-4242-B4B2-7BB53853A762}"/>
              </a:ext>
            </a:extLst>
          </p:cNvPr>
          <p:cNvSpPr/>
          <p:nvPr/>
        </p:nvSpPr>
        <p:spPr>
          <a:xfrm>
            <a:off x="377998" y="1481663"/>
            <a:ext cx="11576297" cy="5116390"/>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6357054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調査概要</a:t>
            </a:r>
            <a:r>
              <a:rPr lang="en-US" altLang="ja-JP" dirty="0"/>
              <a:t/>
            </a:r>
            <a:br>
              <a:rPr lang="en-US" altLang="ja-JP" dirty="0"/>
            </a:br>
            <a:r>
              <a:rPr lang="ja-JP" altLang="en-US" dirty="0"/>
              <a:t>～仮説①の検証　尺度～</a:t>
            </a:r>
            <a:endParaRPr kumimoji="1" lang="ja-JP" altLang="en-US" dirty="0"/>
          </a:p>
        </p:txBody>
      </p:sp>
      <p:grpSp>
        <p:nvGrpSpPr>
          <p:cNvPr id="27" name="グループ化 26">
            <a:extLst>
              <a:ext uri="{FF2B5EF4-FFF2-40B4-BE49-F238E27FC236}">
                <a16:creationId xmlns:a16="http://schemas.microsoft.com/office/drawing/2014/main" id="{913A6038-D055-4837-A455-8E0466C4EF88}"/>
              </a:ext>
            </a:extLst>
          </p:cNvPr>
          <p:cNvGrpSpPr/>
          <p:nvPr/>
        </p:nvGrpSpPr>
        <p:grpSpPr>
          <a:xfrm>
            <a:off x="838201" y="1840544"/>
            <a:ext cx="10237346" cy="2128244"/>
            <a:chOff x="838200" y="1949727"/>
            <a:chExt cx="10465266" cy="2358512"/>
          </a:xfrm>
        </p:grpSpPr>
        <p:pic>
          <p:nvPicPr>
            <p:cNvPr id="17" name="図 16" descr="アンケート④修正1210③.pdf - Adobe Acrobat Pro DC">
              <a:extLst>
                <a:ext uri="{FF2B5EF4-FFF2-40B4-BE49-F238E27FC236}">
                  <a16:creationId xmlns:a16="http://schemas.microsoft.com/office/drawing/2014/main" id="{D2298976-ED9E-4B08-AA18-DF4781D1EA80}"/>
                </a:ext>
              </a:extLst>
            </p:cNvPr>
            <p:cNvPicPr>
              <a:picLocks noChangeAspect="1"/>
            </p:cNvPicPr>
            <p:nvPr/>
          </p:nvPicPr>
          <p:blipFill rotWithShape="1">
            <a:blip r:embed="rId2">
              <a:extLst>
                <a:ext uri="{28A0092B-C50C-407E-A947-70E740481C1C}">
                  <a14:useLocalDpi xmlns:a14="http://schemas.microsoft.com/office/drawing/2010/main" val="0"/>
                </a:ext>
              </a:extLst>
            </a:blip>
            <a:srcRect l="7228" t="37311" r="22067" b="40688"/>
            <a:stretch/>
          </p:blipFill>
          <p:spPr>
            <a:xfrm>
              <a:off x="838200" y="1949727"/>
              <a:ext cx="10465266" cy="1549111"/>
            </a:xfrm>
            <a:prstGeom prst="rect">
              <a:avLst/>
            </a:prstGeom>
            <a:ln w="12700">
              <a:noFill/>
            </a:ln>
          </p:spPr>
        </p:pic>
        <p:sp>
          <p:nvSpPr>
            <p:cNvPr id="7" name="楕円 6"/>
            <p:cNvSpPr/>
            <p:nvPr/>
          </p:nvSpPr>
          <p:spPr>
            <a:xfrm>
              <a:off x="2992204" y="3027430"/>
              <a:ext cx="2732662" cy="461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9" name="楕円 8"/>
            <p:cNvSpPr/>
            <p:nvPr/>
          </p:nvSpPr>
          <p:spPr>
            <a:xfrm>
              <a:off x="6164825" y="3027430"/>
              <a:ext cx="2732662" cy="461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0" name="テキスト ボックス 9"/>
            <p:cNvSpPr txBox="1"/>
            <p:nvPr/>
          </p:nvSpPr>
          <p:spPr>
            <a:xfrm>
              <a:off x="3291047" y="3498838"/>
              <a:ext cx="2134976" cy="44340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低関与</a:t>
              </a:r>
            </a:p>
          </p:txBody>
        </p:sp>
        <p:sp>
          <p:nvSpPr>
            <p:cNvPr id="11" name="テキスト ボックス 10"/>
            <p:cNvSpPr txBox="1"/>
            <p:nvPr/>
          </p:nvSpPr>
          <p:spPr>
            <a:xfrm>
              <a:off x="6463667" y="3498838"/>
              <a:ext cx="2134976" cy="44340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関与</a:t>
              </a:r>
              <a:endParaRPr kumimoji="1" lang="ja-JP" altLang="en-US" sz="24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1" name="テキスト ボックス 20">
              <a:extLst>
                <a:ext uri="{FF2B5EF4-FFF2-40B4-BE49-F238E27FC236}">
                  <a16:creationId xmlns:a16="http://schemas.microsoft.com/office/drawing/2014/main" id="{8C1A345F-B263-489F-81CF-830C209B5739}"/>
                </a:ext>
              </a:extLst>
            </p:cNvPr>
            <p:cNvSpPr txBox="1"/>
            <p:nvPr/>
          </p:nvSpPr>
          <p:spPr>
            <a:xfrm>
              <a:off x="7062153" y="3898947"/>
              <a:ext cx="4174434" cy="4092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1800" b="1"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独立変数は低関与と高関与の２種類</a:t>
              </a:r>
            </a:p>
          </p:txBody>
        </p:sp>
      </p:grpSp>
      <p:sp>
        <p:nvSpPr>
          <p:cNvPr id="28" name="四角形: 角を丸くする 27">
            <a:extLst>
              <a:ext uri="{FF2B5EF4-FFF2-40B4-BE49-F238E27FC236}">
                <a16:creationId xmlns:a16="http://schemas.microsoft.com/office/drawing/2014/main" id="{8B50D8D3-0003-489F-81C6-770DEAA171D0}"/>
              </a:ext>
            </a:extLst>
          </p:cNvPr>
          <p:cNvSpPr/>
          <p:nvPr/>
        </p:nvSpPr>
        <p:spPr>
          <a:xfrm>
            <a:off x="838200" y="1607301"/>
            <a:ext cx="10515599" cy="2429036"/>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0" name="テキスト ボックス 19">
            <a:extLst>
              <a:ext uri="{FF2B5EF4-FFF2-40B4-BE49-F238E27FC236}">
                <a16:creationId xmlns:a16="http://schemas.microsoft.com/office/drawing/2014/main" id="{1AB563CC-D9AB-4217-82F6-D54CCFF2AB82}"/>
              </a:ext>
            </a:extLst>
          </p:cNvPr>
          <p:cNvSpPr txBox="1"/>
          <p:nvPr/>
        </p:nvSpPr>
        <p:spPr>
          <a:xfrm>
            <a:off x="1572442" y="1416054"/>
            <a:ext cx="3949127" cy="400110"/>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独立変数</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曲選択に対する関与度</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9" name="四角形: 角を丸くする 28">
            <a:extLst>
              <a:ext uri="{FF2B5EF4-FFF2-40B4-BE49-F238E27FC236}">
                <a16:creationId xmlns:a16="http://schemas.microsoft.com/office/drawing/2014/main" id="{BB4A47FE-764E-42FA-8E79-E5389DFDA450}"/>
              </a:ext>
            </a:extLst>
          </p:cNvPr>
          <p:cNvSpPr/>
          <p:nvPr/>
        </p:nvSpPr>
        <p:spPr>
          <a:xfrm>
            <a:off x="838200" y="4297600"/>
            <a:ext cx="10515599" cy="2429036"/>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30" name="テキスト ボックス 29">
            <a:extLst>
              <a:ext uri="{FF2B5EF4-FFF2-40B4-BE49-F238E27FC236}">
                <a16:creationId xmlns:a16="http://schemas.microsoft.com/office/drawing/2014/main" id="{C285EC53-FAD0-40FB-9387-751CA77C1DB2}"/>
              </a:ext>
            </a:extLst>
          </p:cNvPr>
          <p:cNvSpPr txBox="1"/>
          <p:nvPr/>
        </p:nvSpPr>
        <p:spPr>
          <a:xfrm>
            <a:off x="1572444" y="4120635"/>
            <a:ext cx="6121447" cy="400110"/>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従属変数</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曲選択の際にプレイリストを重視する程度</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pic>
        <p:nvPicPr>
          <p:cNvPr id="31" name="図 30" descr="アンケート④修正1210③.pdf - Adobe Acrobat Pro DC">
            <a:extLst>
              <a:ext uri="{FF2B5EF4-FFF2-40B4-BE49-F238E27FC236}">
                <a16:creationId xmlns:a16="http://schemas.microsoft.com/office/drawing/2014/main" id="{F4D552F2-5566-483A-8849-98694C9B9B12}"/>
              </a:ext>
            </a:extLst>
          </p:cNvPr>
          <p:cNvPicPr>
            <a:picLocks noChangeAspect="1"/>
          </p:cNvPicPr>
          <p:nvPr/>
        </p:nvPicPr>
        <p:blipFill rotWithShape="1">
          <a:blip r:embed="rId3">
            <a:extLst>
              <a:ext uri="{28A0092B-C50C-407E-A947-70E740481C1C}">
                <a14:useLocalDpi xmlns:a14="http://schemas.microsoft.com/office/drawing/2010/main" val="0"/>
              </a:ext>
            </a:extLst>
          </a:blip>
          <a:srcRect l="7636" t="32438" r="21932" b="45187"/>
          <a:stretch/>
        </p:blipFill>
        <p:spPr>
          <a:xfrm>
            <a:off x="942662" y="4707471"/>
            <a:ext cx="10067461" cy="1361965"/>
          </a:xfrm>
          <a:prstGeom prst="rect">
            <a:avLst/>
          </a:prstGeom>
          <a:ln w="12700">
            <a:noFill/>
          </a:ln>
        </p:spPr>
      </p:pic>
      <p:sp>
        <p:nvSpPr>
          <p:cNvPr id="32" name="テキスト ボックス 31">
            <a:extLst>
              <a:ext uri="{FF2B5EF4-FFF2-40B4-BE49-F238E27FC236}">
                <a16:creationId xmlns:a16="http://schemas.microsoft.com/office/drawing/2014/main" id="{FBC3CCB2-4697-4E02-A21F-65993416CFDB}"/>
              </a:ext>
            </a:extLst>
          </p:cNvPr>
          <p:cNvSpPr txBox="1"/>
          <p:nvPr/>
        </p:nvSpPr>
        <p:spPr>
          <a:xfrm>
            <a:off x="8667083" y="6294641"/>
            <a:ext cx="240846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ja-JP" altLang="en-US" sz="18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従属</a:t>
            </a:r>
            <a:r>
              <a:rPr kumimoji="1" lang="ja-JP" altLang="en-US" sz="1800" b="1"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変数</a:t>
            </a:r>
            <a:r>
              <a:rPr kumimoji="1" lang="ja-JP" altLang="en-US" sz="18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は６種類</a:t>
            </a:r>
          </a:p>
        </p:txBody>
      </p:sp>
    </p:spTree>
    <p:extLst>
      <p:ext uri="{BB962C8B-B14F-4D97-AF65-F5344CB8AC3E}">
        <p14:creationId xmlns:p14="http://schemas.microsoft.com/office/powerpoint/2010/main" val="185998524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検証結果</a:t>
            </a:r>
            <a:r>
              <a:rPr lang="en-US" altLang="ja-JP" dirty="0"/>
              <a:t/>
            </a:r>
            <a:br>
              <a:rPr lang="en-US" altLang="ja-JP" dirty="0"/>
            </a:br>
            <a:r>
              <a:rPr lang="ja-JP" altLang="en-US" dirty="0"/>
              <a:t>～仮説①～</a:t>
            </a:r>
            <a:endParaRPr kumimoji="1" lang="ja-JP" altLang="en-US" dirty="0"/>
          </a:p>
        </p:txBody>
      </p:sp>
      <p:grpSp>
        <p:nvGrpSpPr>
          <p:cNvPr id="9" name="グループ化 8"/>
          <p:cNvGrpSpPr/>
          <p:nvPr/>
        </p:nvGrpSpPr>
        <p:grpSpPr>
          <a:xfrm>
            <a:off x="838200" y="1481663"/>
            <a:ext cx="10515600" cy="2104536"/>
            <a:chOff x="1326172" y="1485792"/>
            <a:chExt cx="9539654" cy="1512277"/>
          </a:xfrm>
        </p:grpSpPr>
        <p:pic>
          <p:nvPicPr>
            <p:cNvPr id="15" name="図 14">
              <a:extLst>
                <a:ext uri="{FF2B5EF4-FFF2-40B4-BE49-F238E27FC236}">
                  <a16:creationId xmlns:a16="http://schemas.microsoft.com/office/drawing/2014/main" id="{40AD013D-4978-483D-8DCB-6CCC3409E329}"/>
                </a:ext>
              </a:extLst>
            </p:cNvPr>
            <p:cNvPicPr>
              <a:picLocks noChangeAspect="1"/>
            </p:cNvPicPr>
            <p:nvPr/>
          </p:nvPicPr>
          <p:blipFill rotWithShape="1">
            <a:blip r:embed="rId2"/>
            <a:srcRect l="1197" t="8368" r="4806" b="7738"/>
            <a:stretch/>
          </p:blipFill>
          <p:spPr>
            <a:xfrm>
              <a:off x="1326172" y="1485792"/>
              <a:ext cx="9539654" cy="1512277"/>
            </a:xfrm>
            <a:prstGeom prst="rect">
              <a:avLst/>
            </a:prstGeom>
          </p:spPr>
        </p:pic>
        <p:sp>
          <p:nvSpPr>
            <p:cNvPr id="6" name="四角形: 角を丸くする 5">
              <a:extLst>
                <a:ext uri="{FF2B5EF4-FFF2-40B4-BE49-F238E27FC236}">
                  <a16:creationId xmlns:a16="http://schemas.microsoft.com/office/drawing/2014/main" id="{EF72E615-6129-4BDB-AFBB-3263AEB70EC4}"/>
                </a:ext>
              </a:extLst>
            </p:cNvPr>
            <p:cNvSpPr/>
            <p:nvPr/>
          </p:nvSpPr>
          <p:spPr>
            <a:xfrm>
              <a:off x="7191758" y="1882838"/>
              <a:ext cx="1185071" cy="1047183"/>
            </a:xfrm>
            <a:prstGeom prst="roundRect">
              <a:avLst>
                <a:gd name="adj" fmla="val 39951"/>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pSp>
      <p:grpSp>
        <p:nvGrpSpPr>
          <p:cNvPr id="11" name="グループ化 10"/>
          <p:cNvGrpSpPr/>
          <p:nvPr/>
        </p:nvGrpSpPr>
        <p:grpSpPr>
          <a:xfrm>
            <a:off x="838200" y="4138742"/>
            <a:ext cx="10515600" cy="2520742"/>
            <a:chOff x="1326171" y="2997505"/>
            <a:chExt cx="9539655" cy="1837021"/>
          </a:xfrm>
        </p:grpSpPr>
        <p:pic>
          <p:nvPicPr>
            <p:cNvPr id="16" name="図 15">
              <a:extLst>
                <a:ext uri="{FF2B5EF4-FFF2-40B4-BE49-F238E27FC236}">
                  <a16:creationId xmlns:a16="http://schemas.microsoft.com/office/drawing/2014/main" id="{5AB3FF75-4569-4A0C-A2B8-3C56A210E2D4}"/>
                </a:ext>
              </a:extLst>
            </p:cNvPr>
            <p:cNvPicPr>
              <a:picLocks noChangeAspect="1"/>
            </p:cNvPicPr>
            <p:nvPr/>
          </p:nvPicPr>
          <p:blipFill rotWithShape="1">
            <a:blip r:embed="rId3"/>
            <a:srcRect l="680" t="6111" r="4605" b="7764"/>
            <a:stretch/>
          </p:blipFill>
          <p:spPr>
            <a:xfrm>
              <a:off x="1326171" y="2997505"/>
              <a:ext cx="9539655" cy="1345110"/>
            </a:xfrm>
            <a:prstGeom prst="rect">
              <a:avLst/>
            </a:prstGeom>
          </p:spPr>
        </p:pic>
        <p:sp>
          <p:nvSpPr>
            <p:cNvPr id="7" name="四角形: 角を丸くする 6">
              <a:extLst>
                <a:ext uri="{FF2B5EF4-FFF2-40B4-BE49-F238E27FC236}">
                  <a16:creationId xmlns:a16="http://schemas.microsoft.com/office/drawing/2014/main" id="{3753E3F4-0C05-44DA-A6FA-F3B978A621E9}"/>
                </a:ext>
              </a:extLst>
            </p:cNvPr>
            <p:cNvSpPr/>
            <p:nvPr/>
          </p:nvSpPr>
          <p:spPr>
            <a:xfrm>
              <a:off x="7018299" y="3525715"/>
              <a:ext cx="692556" cy="767143"/>
            </a:xfrm>
            <a:prstGeom prst="roundRect">
              <a:avLst>
                <a:gd name="adj" fmla="val 39138"/>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cxnSp>
          <p:nvCxnSpPr>
            <p:cNvPr id="13" name="直線矢印コネクタ 12">
              <a:extLst>
                <a:ext uri="{FF2B5EF4-FFF2-40B4-BE49-F238E27FC236}">
                  <a16:creationId xmlns:a16="http://schemas.microsoft.com/office/drawing/2014/main" id="{376115AD-06AB-4CE0-B913-9BBDE0C2A787}"/>
                </a:ext>
              </a:extLst>
            </p:cNvPr>
            <p:cNvCxnSpPr>
              <a:cxnSpLocks/>
            </p:cNvCxnSpPr>
            <p:nvPr/>
          </p:nvCxnSpPr>
          <p:spPr>
            <a:xfrm flipV="1">
              <a:off x="6591691" y="4094962"/>
              <a:ext cx="785833" cy="44797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20EFB764-43BB-40F3-8214-C77336DFDB6E}"/>
                </a:ext>
              </a:extLst>
            </p:cNvPr>
            <p:cNvSpPr txBox="1"/>
            <p:nvPr/>
          </p:nvSpPr>
          <p:spPr>
            <a:xfrm>
              <a:off x="5519046" y="4542941"/>
              <a:ext cx="2145290" cy="29158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有意確率は</a:t>
              </a:r>
              <a:r>
                <a:rPr kumimoji="0" lang="en-US" altLang="ja-JP" sz="20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26.1</a:t>
              </a:r>
              <a:r>
                <a:rPr kumimoji="1" lang="ja-JP" altLang="en-US" sz="20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p>
          </p:txBody>
        </p:sp>
      </p:grpSp>
    </p:spTree>
    <p:extLst>
      <p:ext uri="{BB962C8B-B14F-4D97-AF65-F5344CB8AC3E}">
        <p14:creationId xmlns:p14="http://schemas.microsoft.com/office/powerpoint/2010/main" val="18045045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16873779-5091-B047-9DE0-C104DFA34396}"/>
              </a:ext>
            </a:extLst>
          </p:cNvPr>
          <p:cNvSpPr>
            <a:spLocks noGrp="1"/>
          </p:cNvSpPr>
          <p:nvPr>
            <p:ph type="title"/>
          </p:nvPr>
        </p:nvSpPr>
        <p:spPr/>
        <p:txBody>
          <a:bodyPr/>
          <a:lstStyle/>
          <a:p>
            <a:r>
              <a:rPr lang="ja-JP" altLang="en-US" dirty="0"/>
              <a:t>検証結果まとめ</a:t>
            </a:r>
            <a:r>
              <a:rPr lang="en-US" altLang="ja-JP" dirty="0"/>
              <a:t/>
            </a:r>
            <a:br>
              <a:rPr lang="en-US" altLang="ja-JP" dirty="0"/>
            </a:br>
            <a:r>
              <a:rPr lang="ja-JP" altLang="en-US" dirty="0"/>
              <a:t>～仮説①～</a:t>
            </a:r>
            <a:endParaRPr kumimoji="1" lang="ja-JP" altLang="en-US" dirty="0"/>
          </a:p>
        </p:txBody>
      </p:sp>
      <p:sp>
        <p:nvSpPr>
          <p:cNvPr id="4" name="正方形/長方形 3"/>
          <p:cNvSpPr/>
          <p:nvPr/>
        </p:nvSpPr>
        <p:spPr>
          <a:xfrm>
            <a:off x="369249" y="3014007"/>
            <a:ext cx="11445947" cy="1200329"/>
          </a:xfrm>
          <a:prstGeom prst="rect">
            <a:avLst/>
          </a:prstGeom>
          <a:ln w="19050">
            <a:no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曲選択に対して低関与な人は、平均</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2.64</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程度プレイリストを重視するのに対して、</a:t>
            </a:r>
            <a:endPar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曲選択に対して高関与な人は、平均</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3.00</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程度プレイリストを重視するが、</a:t>
            </a:r>
            <a:endPar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両者の間に有意差は確認されなかった（</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p=0.261</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5" name="テキスト ボックス 4"/>
          <p:cNvSpPr txBox="1"/>
          <p:nvPr/>
        </p:nvSpPr>
        <p:spPr>
          <a:xfrm>
            <a:off x="3704377" y="5993398"/>
            <a:ext cx="4775690" cy="707886"/>
          </a:xfrm>
          <a:prstGeom prst="rect">
            <a:avLst/>
          </a:prstGeom>
          <a:noFill/>
          <a:ln w="38100">
            <a:solidFill>
              <a:schemeClr val="accent1"/>
            </a:solid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4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仮説①は</a:t>
            </a:r>
            <a:r>
              <a:rPr kumimoji="1" lang="ja-JP" altLang="en-US" sz="4000" b="1" i="0" u="sng" strike="noStrike" kern="1200" cap="none" spc="0" normalizeH="0" baseline="0" noProof="0" dirty="0">
                <a:ln>
                  <a:noFill/>
                </a:ln>
                <a:solidFill>
                  <a:srgbClr val="FF0000"/>
                </a:solidFill>
                <a:effectLst/>
                <a:uLnTx/>
                <a:uFillTx/>
                <a:latin typeface="Yu Gothic Medium" panose="020B0500000000000000" pitchFamily="50" charset="-128"/>
                <a:ea typeface="Yu Gothic Medium" panose="020B0500000000000000" pitchFamily="50" charset="-128"/>
                <a:cs typeface="+mn-cs"/>
              </a:rPr>
              <a:t>棄却</a:t>
            </a:r>
            <a:r>
              <a:rPr kumimoji="1" lang="ja-JP" altLang="en-US" sz="4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された</a:t>
            </a:r>
          </a:p>
        </p:txBody>
      </p:sp>
      <p:sp>
        <p:nvSpPr>
          <p:cNvPr id="6" name="テキスト ボックス 5"/>
          <p:cNvSpPr txBox="1"/>
          <p:nvPr/>
        </p:nvSpPr>
        <p:spPr>
          <a:xfrm>
            <a:off x="2466742" y="1811454"/>
            <a:ext cx="7250963" cy="830997"/>
          </a:xfrm>
          <a:prstGeom prst="rect">
            <a:avLst/>
          </a:prstGeom>
          <a:noFill/>
          <a:ln w="28575">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高関与状態の時より低関与状態の時の場合の方が、</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プレイリスト聴きを重視する</a:t>
            </a:r>
            <a:endPar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7" name="角丸四角形 6"/>
          <p:cNvSpPr/>
          <p:nvPr/>
        </p:nvSpPr>
        <p:spPr>
          <a:xfrm>
            <a:off x="2063172" y="1681385"/>
            <a:ext cx="8058102" cy="1033675"/>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8" name="テキスト ボックス 7"/>
          <p:cNvSpPr txBox="1"/>
          <p:nvPr/>
        </p:nvSpPr>
        <p:spPr>
          <a:xfrm>
            <a:off x="2159621" y="1425320"/>
            <a:ext cx="1305834" cy="461665"/>
          </a:xfrm>
          <a:prstGeom prst="rect">
            <a:avLst/>
          </a:prstGeom>
          <a:solidFill>
            <a:schemeClr val="bg1"/>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仮説①</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 name="角丸四角形 1"/>
          <p:cNvSpPr/>
          <p:nvPr/>
        </p:nvSpPr>
        <p:spPr>
          <a:xfrm>
            <a:off x="425610" y="2980932"/>
            <a:ext cx="11230681" cy="1233404"/>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9" name="下矢印 8"/>
          <p:cNvSpPr/>
          <p:nvPr/>
        </p:nvSpPr>
        <p:spPr>
          <a:xfrm>
            <a:off x="5681203" y="5143372"/>
            <a:ext cx="822036" cy="6927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1" name="正方形/長方形 10"/>
          <p:cNvSpPr/>
          <p:nvPr/>
        </p:nvSpPr>
        <p:spPr>
          <a:xfrm>
            <a:off x="317082" y="4681707"/>
            <a:ext cx="11550279" cy="461665"/>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したがって、高関与と低関与の間でプレイリストの重視度に違いがあるとは言えず</a:t>
            </a:r>
            <a:r>
              <a:rPr kumimoji="0" lang="en-US" altLang="ja-JP" sz="24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0" lang="ja-JP" altLang="en-US" sz="24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Tree>
    <p:extLst>
      <p:ext uri="{BB962C8B-B14F-4D97-AF65-F5344CB8AC3E}">
        <p14:creationId xmlns:p14="http://schemas.microsoft.com/office/powerpoint/2010/main" val="980033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A70769E-36AC-E64D-9335-D96F3E7105A9}"/>
              </a:ext>
            </a:extLst>
          </p:cNvPr>
          <p:cNvSpPr>
            <a:spLocks noGrp="1"/>
          </p:cNvSpPr>
          <p:nvPr>
            <p:ph type="title"/>
          </p:nvPr>
        </p:nvSpPr>
        <p:spPr/>
        <p:txBody>
          <a:bodyPr>
            <a:normAutofit/>
          </a:bodyPr>
          <a:lstStyle/>
          <a:p>
            <a:r>
              <a:rPr lang="ja-JP" altLang="en-US"/>
              <a:t>現状分析</a:t>
            </a:r>
            <a:r>
              <a:rPr lang="en-US" altLang="ja-JP" dirty="0"/>
              <a:t/>
            </a:r>
            <a:br>
              <a:rPr lang="en-US" altLang="ja-JP" dirty="0"/>
            </a:br>
            <a:r>
              <a:rPr lang="en-US" altLang="ja-JP" dirty="0"/>
              <a:t>〜</a:t>
            </a:r>
            <a:r>
              <a:rPr lang="ja-JP" altLang="en-US"/>
              <a:t>ストリーミング音楽サービスの最大の特徴</a:t>
            </a:r>
            <a:r>
              <a:rPr lang="en-US" altLang="ja-JP" dirty="0"/>
              <a:t>〜</a:t>
            </a:r>
            <a:endParaRPr kumimoji="1" lang="ja-JP" altLang="en-US"/>
          </a:p>
        </p:txBody>
      </p:sp>
      <p:sp>
        <p:nvSpPr>
          <p:cNvPr id="8" name="テキスト ボックス 7">
            <a:extLst>
              <a:ext uri="{FF2B5EF4-FFF2-40B4-BE49-F238E27FC236}">
                <a16:creationId xmlns:a16="http://schemas.microsoft.com/office/drawing/2014/main" id="{EA8829E1-291C-B04F-8199-260E2C578AD3}"/>
              </a:ext>
            </a:extLst>
          </p:cNvPr>
          <p:cNvSpPr txBox="1"/>
          <p:nvPr/>
        </p:nvSpPr>
        <p:spPr>
          <a:xfrm>
            <a:off x="539028" y="3088298"/>
            <a:ext cx="11113940" cy="1754326"/>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①</a:t>
            </a: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音楽史上初の月額定額料金で音楽が聴き放題</a:t>
            </a: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②</a:t>
            </a:r>
            <a:r>
              <a:rPr kumimoji="1" lang="ja-JP" altLang="en-US" sz="36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音楽史上初の他人が作ったプレイリストが聞ける</a:t>
            </a:r>
            <a:r>
              <a:rPr kumimoji="1" lang="en-US" altLang="ja-JP" sz="36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p:txBody>
      </p:sp>
      <p:sp>
        <p:nvSpPr>
          <p:cNvPr id="17" name="角丸四角形 16">
            <a:extLst>
              <a:ext uri="{FF2B5EF4-FFF2-40B4-BE49-F238E27FC236}">
                <a16:creationId xmlns:a16="http://schemas.microsoft.com/office/drawing/2014/main" id="{42142BA5-E3B3-594E-AA60-B210239AF79C}"/>
              </a:ext>
            </a:extLst>
          </p:cNvPr>
          <p:cNvSpPr/>
          <p:nvPr/>
        </p:nvSpPr>
        <p:spPr>
          <a:xfrm>
            <a:off x="615571" y="2933703"/>
            <a:ext cx="10960853" cy="2063516"/>
          </a:xfrm>
          <a:prstGeom prst="roundRect">
            <a:avLst/>
          </a:prstGeom>
          <a:noFill/>
          <a:ln w="381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pic>
        <p:nvPicPr>
          <p:cNvPr id="7" name="図 6">
            <a:extLst>
              <a:ext uri="{FF2B5EF4-FFF2-40B4-BE49-F238E27FC236}">
                <a16:creationId xmlns:a16="http://schemas.microsoft.com/office/drawing/2014/main" id="{2C732D5A-0A18-B842-838B-7B6D749039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49845"/>
            <a:ext cx="1738859" cy="2036730"/>
          </a:xfrm>
          <a:prstGeom prst="rect">
            <a:avLst/>
          </a:prstGeom>
        </p:spPr>
      </p:pic>
      <p:sp>
        <p:nvSpPr>
          <p:cNvPr id="4" name="スライド番号プレースホルダー 3">
            <a:extLst>
              <a:ext uri="{FF2B5EF4-FFF2-40B4-BE49-F238E27FC236}">
                <a16:creationId xmlns:a16="http://schemas.microsoft.com/office/drawing/2014/main" id="{C4EFCD93-A09C-434F-8CA8-90440EF18A9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870289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検証結果</a:t>
            </a:r>
            <a:r>
              <a:rPr kumimoji="1" lang="en-US" altLang="ja-JP" dirty="0"/>
              <a:t/>
            </a:r>
            <a:br>
              <a:rPr kumimoji="1" lang="en-US" altLang="ja-JP" dirty="0"/>
            </a:br>
            <a:r>
              <a:rPr kumimoji="1" lang="ja-JP" altLang="en-US" dirty="0"/>
              <a:t>～仮説①の棄却理由～</a:t>
            </a:r>
          </a:p>
        </p:txBody>
      </p:sp>
      <p:sp>
        <p:nvSpPr>
          <p:cNvPr id="3" name="テキスト ボックス 2"/>
          <p:cNvSpPr txBox="1"/>
          <p:nvPr/>
        </p:nvSpPr>
        <p:spPr>
          <a:xfrm>
            <a:off x="1523766" y="3138789"/>
            <a:ext cx="9144463" cy="138499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曲選択に対して高関与な人も低関与な人もプレイリストに対する重視度の平均値が</a:t>
            </a:r>
            <a:r>
              <a:rPr kumimoji="0"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3</a:t>
            </a: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以下と低かったため、</a:t>
            </a:r>
            <a:endParaRPr kumimoji="0"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両者の間に違いが出にくかった。</a:t>
            </a:r>
            <a:endParaRPr kumimoji="0" lang="en-US" altLang="ja-JP" sz="32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4" name="角丸四角形 3"/>
          <p:cNvSpPr/>
          <p:nvPr/>
        </p:nvSpPr>
        <p:spPr>
          <a:xfrm>
            <a:off x="876663" y="2806983"/>
            <a:ext cx="10438670" cy="2048608"/>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8899201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072779-041F-3C4F-995A-A88CD9D816F0}"/>
              </a:ext>
            </a:extLst>
          </p:cNvPr>
          <p:cNvSpPr>
            <a:spLocks noGrp="1"/>
          </p:cNvSpPr>
          <p:nvPr>
            <p:ph type="title"/>
          </p:nvPr>
        </p:nvSpPr>
        <p:spPr/>
        <p:txBody>
          <a:bodyPr/>
          <a:lstStyle/>
          <a:p>
            <a:r>
              <a:rPr kumimoji="1" lang="ja-JP" altLang="en-US" dirty="0"/>
              <a:t>調査概要</a:t>
            </a:r>
            <a:r>
              <a:rPr kumimoji="1" lang="en-US" altLang="ja-JP" dirty="0"/>
              <a:t/>
            </a:r>
            <a:br>
              <a:rPr kumimoji="1" lang="en-US" altLang="ja-JP" dirty="0"/>
            </a:br>
            <a:r>
              <a:rPr kumimoji="1" lang="en-US" altLang="ja-JP" dirty="0"/>
              <a:t>〜</a:t>
            </a:r>
            <a:r>
              <a:rPr kumimoji="1" lang="ja-JP" altLang="en-US" dirty="0"/>
              <a:t>仮説</a:t>
            </a:r>
            <a:r>
              <a:rPr kumimoji="1" lang="en-US" altLang="ja-JP" dirty="0"/>
              <a:t>②〜</a:t>
            </a:r>
            <a:endParaRPr kumimoji="1" lang="ja-JP" altLang="en-US" dirty="0"/>
          </a:p>
        </p:txBody>
      </p:sp>
      <p:sp>
        <p:nvSpPr>
          <p:cNvPr id="3" name="スライド番号プレースホルダー 2">
            <a:extLst>
              <a:ext uri="{FF2B5EF4-FFF2-40B4-BE49-F238E27FC236}">
                <a16:creationId xmlns:a16="http://schemas.microsoft.com/office/drawing/2014/main" id="{216A693A-DBAC-2142-83A2-A7ECDDC2F6F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0E76B176-26B2-5D4B-871C-19CE1C1931FA}"/>
              </a:ext>
            </a:extLst>
          </p:cNvPr>
          <p:cNvSpPr txBox="1"/>
          <p:nvPr/>
        </p:nvSpPr>
        <p:spPr>
          <a:xfrm>
            <a:off x="585868" y="1877415"/>
            <a:ext cx="11020252" cy="4524315"/>
          </a:xfrm>
          <a:prstGeom prst="rect">
            <a:avLst/>
          </a:prstGeom>
          <a:noFill/>
        </p:spPr>
        <p:txBody>
          <a:bodyPr wrap="square" rtlCol="0">
            <a:spAutoFit/>
          </a:bodyPr>
          <a:lstStyle/>
          <a:p>
            <a:pPr marL="1790700" marR="0" lvl="0" indent="-179070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調査目的：曲選択に対して</a:t>
            </a:r>
            <a:r>
              <a:rPr kumimoji="0" lang="ja-JP" altLang="en-US" sz="2400" b="1" i="0" u="sng"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低関与</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な人の場合の、プレイリストの</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1790700" marR="0" lvl="0" indent="-179070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魅力度がストリーミング音楽サービスの満足度に与える影響を調査</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調査対象：拓殖大学に在学する学生、後楽園・水道橋の</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代から</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30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代の男女</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共にストリーミング音楽サービス利用者限定</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調査期間：</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2019</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年</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月</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日</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木</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月</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14</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日</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土</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調査方法：質問紙調査</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サンプルサイズ：</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109</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拓殖大学学生</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64</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人、後楽園・水道橋の男女</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45</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有効回答数：</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無効回答理由：回答に記入漏れや間違いがあったため</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分析方法：回帰分析</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独立変数：プレイリストの魅力度</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従属変数：ストリーミング音楽サービス・アプリに対する満足度</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27B0C273-CA13-1443-89DF-AABD1D4F64A0}"/>
              </a:ext>
            </a:extLst>
          </p:cNvPr>
          <p:cNvSpPr/>
          <p:nvPr/>
        </p:nvSpPr>
        <p:spPr>
          <a:xfrm>
            <a:off x="404962" y="1520554"/>
            <a:ext cx="11382064" cy="5246301"/>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8577423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調査概要</a:t>
            </a:r>
            <a:r>
              <a:rPr lang="en-US" altLang="ja-JP" dirty="0"/>
              <a:t/>
            </a:r>
            <a:br>
              <a:rPr lang="en-US" altLang="ja-JP" dirty="0"/>
            </a:br>
            <a:r>
              <a:rPr lang="ja-JP" altLang="en-US" dirty="0"/>
              <a:t>～仮説②　調査対象～</a:t>
            </a:r>
            <a:endParaRPr kumimoji="1" lang="ja-JP" altLang="en-US" dirty="0"/>
          </a:p>
        </p:txBody>
      </p:sp>
      <p:grpSp>
        <p:nvGrpSpPr>
          <p:cNvPr id="12" name="グループ化 11">
            <a:extLst>
              <a:ext uri="{FF2B5EF4-FFF2-40B4-BE49-F238E27FC236}">
                <a16:creationId xmlns:a16="http://schemas.microsoft.com/office/drawing/2014/main" id="{913A6038-D055-4837-A455-8E0466C4EF88}"/>
              </a:ext>
            </a:extLst>
          </p:cNvPr>
          <p:cNvGrpSpPr/>
          <p:nvPr/>
        </p:nvGrpSpPr>
        <p:grpSpPr>
          <a:xfrm>
            <a:off x="838200" y="2158670"/>
            <a:ext cx="10515600" cy="1746360"/>
            <a:chOff x="838200" y="1949727"/>
            <a:chExt cx="9127435" cy="2009512"/>
          </a:xfrm>
        </p:grpSpPr>
        <p:pic>
          <p:nvPicPr>
            <p:cNvPr id="13" name="図 12" descr="アンケート④修正1210③.pdf - Adobe Acrobat Pro DC">
              <a:extLst>
                <a:ext uri="{FF2B5EF4-FFF2-40B4-BE49-F238E27FC236}">
                  <a16:creationId xmlns:a16="http://schemas.microsoft.com/office/drawing/2014/main" id="{D2298976-ED9E-4B08-AA18-DF4781D1EA80}"/>
                </a:ext>
              </a:extLst>
            </p:cNvPr>
            <p:cNvPicPr>
              <a:picLocks noChangeAspect="1"/>
            </p:cNvPicPr>
            <p:nvPr/>
          </p:nvPicPr>
          <p:blipFill rotWithShape="1">
            <a:blip r:embed="rId2">
              <a:extLst>
                <a:ext uri="{28A0092B-C50C-407E-A947-70E740481C1C}">
                  <a14:useLocalDpi xmlns:a14="http://schemas.microsoft.com/office/drawing/2010/main" val="0"/>
                </a:ext>
              </a:extLst>
            </a:blip>
            <a:srcRect l="7228" t="37311" r="22067" b="40688"/>
            <a:stretch/>
          </p:blipFill>
          <p:spPr>
            <a:xfrm>
              <a:off x="838200" y="1949727"/>
              <a:ext cx="9127435" cy="1549111"/>
            </a:xfrm>
            <a:prstGeom prst="rect">
              <a:avLst/>
            </a:prstGeom>
            <a:ln w="12700">
              <a:noFill/>
            </a:ln>
          </p:spPr>
        </p:pic>
        <p:sp>
          <p:nvSpPr>
            <p:cNvPr id="14" name="楕円 13"/>
            <p:cNvSpPr/>
            <p:nvPr/>
          </p:nvSpPr>
          <p:spPr>
            <a:xfrm>
              <a:off x="2758512" y="3037173"/>
              <a:ext cx="2383331" cy="461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5" name="楕円 14"/>
            <p:cNvSpPr/>
            <p:nvPr/>
          </p:nvSpPr>
          <p:spPr>
            <a:xfrm>
              <a:off x="5508705" y="3037173"/>
              <a:ext cx="2383331" cy="461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6" name="テキスト ボックス 15"/>
            <p:cNvSpPr txBox="1"/>
            <p:nvPr/>
          </p:nvSpPr>
          <p:spPr>
            <a:xfrm>
              <a:off x="3019151" y="3498838"/>
              <a:ext cx="1862051" cy="46040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低関与</a:t>
              </a:r>
            </a:p>
          </p:txBody>
        </p:sp>
        <p:sp>
          <p:nvSpPr>
            <p:cNvPr id="17" name="テキスト ボックス 16"/>
            <p:cNvSpPr txBox="1"/>
            <p:nvPr/>
          </p:nvSpPr>
          <p:spPr>
            <a:xfrm>
              <a:off x="5769344" y="3498838"/>
              <a:ext cx="1862051" cy="46040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関与</a:t>
              </a:r>
              <a:endParaRPr kumimoji="1" lang="ja-JP" altLang="en-US" sz="24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grpSp>
      <p:sp>
        <p:nvSpPr>
          <p:cNvPr id="5" name="テキスト ボックス 4"/>
          <p:cNvSpPr txBox="1"/>
          <p:nvPr/>
        </p:nvSpPr>
        <p:spPr>
          <a:xfrm>
            <a:off x="6219028" y="4105881"/>
            <a:ext cx="4913204"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1,2,3</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を</a:t>
            </a:r>
            <a:r>
              <a:rPr kumimoji="1" lang="ja-JP" altLang="en-US" sz="2000" b="1"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低関与</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とし</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4,5,6</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を</a:t>
            </a:r>
            <a:r>
              <a:rPr kumimoji="1" lang="ja-JP" altLang="en-US" sz="2000" b="1"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高関与</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とする</a:t>
            </a:r>
          </a:p>
        </p:txBody>
      </p:sp>
      <p:sp>
        <p:nvSpPr>
          <p:cNvPr id="8" name="テキスト ボックス 7"/>
          <p:cNvSpPr txBox="1"/>
          <p:nvPr/>
        </p:nvSpPr>
        <p:spPr>
          <a:xfrm>
            <a:off x="1362364" y="5513171"/>
            <a:ext cx="9467271" cy="584775"/>
          </a:xfrm>
          <a:prstGeom prst="rect">
            <a:avLst/>
          </a:prstGeom>
          <a:noFill/>
          <a:ln w="19050">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低関与と高関与の</a:t>
            </a:r>
            <a:r>
              <a:rPr kumimoji="1"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2</a:t>
            </a:r>
            <a:r>
              <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種類に分け、</a:t>
            </a:r>
            <a:r>
              <a:rPr kumimoji="1" lang="ja-JP" altLang="en-US" sz="3200" b="1"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低関与</a:t>
            </a:r>
            <a:r>
              <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のみ</a:t>
            </a: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に絞る</a:t>
            </a:r>
            <a:endPar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3" name="角丸四角形 2"/>
          <p:cNvSpPr/>
          <p:nvPr/>
        </p:nvSpPr>
        <p:spPr>
          <a:xfrm>
            <a:off x="819882" y="2040500"/>
            <a:ext cx="10552234" cy="2527630"/>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4" name="四角形: 角を丸くする 3">
            <a:extLst>
              <a:ext uri="{FF2B5EF4-FFF2-40B4-BE49-F238E27FC236}">
                <a16:creationId xmlns:a16="http://schemas.microsoft.com/office/drawing/2014/main" id="{4460931E-C7C3-441C-9A0E-1FDBF8CA9C73}"/>
              </a:ext>
            </a:extLst>
          </p:cNvPr>
          <p:cNvSpPr/>
          <p:nvPr/>
        </p:nvSpPr>
        <p:spPr>
          <a:xfrm>
            <a:off x="2414016" y="2779776"/>
            <a:ext cx="3681984" cy="128398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6" name="角丸四角形 5"/>
          <p:cNvSpPr/>
          <p:nvPr/>
        </p:nvSpPr>
        <p:spPr>
          <a:xfrm>
            <a:off x="1339273" y="5214430"/>
            <a:ext cx="9513454" cy="118225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4465943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調査概要</a:t>
            </a:r>
            <a:r>
              <a:rPr lang="en-US" altLang="ja-JP" dirty="0"/>
              <a:t/>
            </a:r>
            <a:br>
              <a:rPr lang="en-US" altLang="ja-JP" dirty="0"/>
            </a:br>
            <a:r>
              <a:rPr lang="ja-JP" altLang="en-US" dirty="0"/>
              <a:t>～仮説②の検証　尺度～</a:t>
            </a:r>
            <a:endParaRPr kumimoji="1" lang="ja-JP" altLang="en-US" dirty="0"/>
          </a:p>
        </p:txBody>
      </p:sp>
      <p:sp>
        <p:nvSpPr>
          <p:cNvPr id="28" name="四角形: 角を丸くする 27">
            <a:extLst>
              <a:ext uri="{FF2B5EF4-FFF2-40B4-BE49-F238E27FC236}">
                <a16:creationId xmlns:a16="http://schemas.microsoft.com/office/drawing/2014/main" id="{8B50D8D3-0003-489F-81C6-770DEAA171D0}"/>
              </a:ext>
            </a:extLst>
          </p:cNvPr>
          <p:cNvSpPr/>
          <p:nvPr/>
        </p:nvSpPr>
        <p:spPr>
          <a:xfrm>
            <a:off x="838200" y="1607301"/>
            <a:ext cx="10515599" cy="24290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0" name="テキスト ボックス 19">
            <a:extLst>
              <a:ext uri="{FF2B5EF4-FFF2-40B4-BE49-F238E27FC236}">
                <a16:creationId xmlns:a16="http://schemas.microsoft.com/office/drawing/2014/main" id="{1AB563CC-D9AB-4217-82F6-D54CCFF2AB82}"/>
              </a:ext>
            </a:extLst>
          </p:cNvPr>
          <p:cNvSpPr txBox="1"/>
          <p:nvPr/>
        </p:nvSpPr>
        <p:spPr>
          <a:xfrm>
            <a:off x="1572442" y="1416054"/>
            <a:ext cx="4643631" cy="400110"/>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独立変数</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プレイリストに対する魅力度</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9" name="四角形: 角を丸くする 28">
            <a:extLst>
              <a:ext uri="{FF2B5EF4-FFF2-40B4-BE49-F238E27FC236}">
                <a16:creationId xmlns:a16="http://schemas.microsoft.com/office/drawing/2014/main" id="{BB4A47FE-764E-42FA-8E79-E5389DFDA450}"/>
              </a:ext>
            </a:extLst>
          </p:cNvPr>
          <p:cNvSpPr/>
          <p:nvPr/>
        </p:nvSpPr>
        <p:spPr>
          <a:xfrm>
            <a:off x="838200" y="4297600"/>
            <a:ext cx="10515599" cy="24290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30" name="テキスト ボックス 29">
            <a:extLst>
              <a:ext uri="{FF2B5EF4-FFF2-40B4-BE49-F238E27FC236}">
                <a16:creationId xmlns:a16="http://schemas.microsoft.com/office/drawing/2014/main" id="{C285EC53-FAD0-40FB-9387-751CA77C1DB2}"/>
              </a:ext>
            </a:extLst>
          </p:cNvPr>
          <p:cNvSpPr txBox="1"/>
          <p:nvPr/>
        </p:nvSpPr>
        <p:spPr>
          <a:xfrm>
            <a:off x="1572443" y="4120635"/>
            <a:ext cx="7501219" cy="400110"/>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従属変数</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ストリーミング音楽サービス・アプリに対する満足度</a:t>
            </a:r>
            <a:r>
              <a:rPr kumimoji="1" lang="en-US" altLang="ja-JP"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2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32" name="テキスト ボックス 31">
            <a:extLst>
              <a:ext uri="{FF2B5EF4-FFF2-40B4-BE49-F238E27FC236}">
                <a16:creationId xmlns:a16="http://schemas.microsoft.com/office/drawing/2014/main" id="{FBC3CCB2-4697-4E02-A21F-65993416CFDB}"/>
              </a:ext>
            </a:extLst>
          </p:cNvPr>
          <p:cNvSpPr txBox="1"/>
          <p:nvPr/>
        </p:nvSpPr>
        <p:spPr>
          <a:xfrm>
            <a:off x="8667083" y="6294641"/>
            <a:ext cx="240846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1800" b="1"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従属変数は６種類</a:t>
            </a:r>
          </a:p>
        </p:txBody>
      </p:sp>
      <p:pic>
        <p:nvPicPr>
          <p:cNvPr id="16" name="図 15" descr="アンケート④修正1210③.pdf - Adobe Acrobat Pro DC">
            <a:extLst>
              <a:ext uri="{FF2B5EF4-FFF2-40B4-BE49-F238E27FC236}">
                <a16:creationId xmlns:a16="http://schemas.microsoft.com/office/drawing/2014/main" id="{5D1AF458-CC48-BD40-9D91-6BCC933CE75B}"/>
              </a:ext>
            </a:extLst>
          </p:cNvPr>
          <p:cNvPicPr>
            <a:picLocks noChangeAspect="1"/>
          </p:cNvPicPr>
          <p:nvPr/>
        </p:nvPicPr>
        <p:blipFill rotWithShape="1">
          <a:blip r:embed="rId2">
            <a:extLst>
              <a:ext uri="{28A0092B-C50C-407E-A947-70E740481C1C}">
                <a14:useLocalDpi xmlns:a14="http://schemas.microsoft.com/office/drawing/2010/main" val="0"/>
              </a:ext>
            </a:extLst>
          </a:blip>
          <a:srcRect l="6886" t="49937" r="22273" b="25813"/>
          <a:stretch/>
        </p:blipFill>
        <p:spPr>
          <a:xfrm>
            <a:off x="943984" y="1816164"/>
            <a:ext cx="10131562" cy="1627951"/>
          </a:xfrm>
          <a:prstGeom prst="rect">
            <a:avLst/>
          </a:prstGeom>
          <a:ln w="12700">
            <a:noFill/>
          </a:ln>
        </p:spPr>
      </p:pic>
      <p:pic>
        <p:nvPicPr>
          <p:cNvPr id="18" name="図 17" descr="アンケート④修正1210③.pdf - Adobe Acrobat Pro DC">
            <a:extLst>
              <a:ext uri="{FF2B5EF4-FFF2-40B4-BE49-F238E27FC236}">
                <a16:creationId xmlns:a16="http://schemas.microsoft.com/office/drawing/2014/main" id="{2D64AC0E-BB80-4792-B89F-AB189DC1A6EA}"/>
              </a:ext>
            </a:extLst>
          </p:cNvPr>
          <p:cNvPicPr>
            <a:picLocks noChangeAspect="1"/>
          </p:cNvPicPr>
          <p:nvPr/>
        </p:nvPicPr>
        <p:blipFill rotWithShape="1">
          <a:blip r:embed="rId3">
            <a:extLst>
              <a:ext uri="{28A0092B-C50C-407E-A947-70E740481C1C}">
                <a14:useLocalDpi xmlns:a14="http://schemas.microsoft.com/office/drawing/2010/main" val="0"/>
              </a:ext>
            </a:extLst>
          </a:blip>
          <a:srcRect l="7636" t="56062" r="24183" b="24813"/>
          <a:stretch/>
        </p:blipFill>
        <p:spPr>
          <a:xfrm>
            <a:off x="940777" y="4520745"/>
            <a:ext cx="10134770" cy="1592703"/>
          </a:xfrm>
          <a:prstGeom prst="rect">
            <a:avLst/>
          </a:prstGeom>
          <a:ln w="19050">
            <a:noFill/>
          </a:ln>
        </p:spPr>
      </p:pic>
      <p:sp>
        <p:nvSpPr>
          <p:cNvPr id="3" name="正方形/長方形 2"/>
          <p:cNvSpPr/>
          <p:nvPr/>
        </p:nvSpPr>
        <p:spPr>
          <a:xfrm>
            <a:off x="8667083" y="3566043"/>
            <a:ext cx="2262158"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0" lang="ja-JP" altLang="en-US" sz="1800" b="1"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独立変数は６種類</a:t>
            </a:r>
          </a:p>
        </p:txBody>
      </p:sp>
    </p:spTree>
    <p:extLst>
      <p:ext uri="{BB962C8B-B14F-4D97-AF65-F5344CB8AC3E}">
        <p14:creationId xmlns:p14="http://schemas.microsoft.com/office/powerpoint/2010/main" val="242234845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p:txBody>
          <a:bodyPr>
            <a:normAutofit/>
          </a:bodyPr>
          <a:lstStyle/>
          <a:p>
            <a:r>
              <a:rPr lang="ja-JP" altLang="en-US" dirty="0"/>
              <a:t>調査概要</a:t>
            </a:r>
            <a:r>
              <a:rPr lang="en-US" altLang="ja-JP" dirty="0"/>
              <a:t/>
            </a:r>
            <a:br>
              <a:rPr lang="en-US" altLang="ja-JP" dirty="0"/>
            </a:br>
            <a:r>
              <a:rPr lang="ja-JP" altLang="en-US" dirty="0"/>
              <a:t>～仮説②検証予想～</a:t>
            </a:r>
            <a:endParaRPr kumimoji="1" lang="ja-JP" altLang="en-US" dirty="0"/>
          </a:p>
        </p:txBody>
      </p:sp>
      <p:grpSp>
        <p:nvGrpSpPr>
          <p:cNvPr id="9" name="グループ化 8"/>
          <p:cNvGrpSpPr/>
          <p:nvPr/>
        </p:nvGrpSpPr>
        <p:grpSpPr>
          <a:xfrm>
            <a:off x="3215762" y="2209937"/>
            <a:ext cx="5760476" cy="2643281"/>
            <a:chOff x="3294893" y="1822944"/>
            <a:chExt cx="5760476" cy="2643281"/>
          </a:xfrm>
        </p:grpSpPr>
        <p:pic>
          <p:nvPicPr>
            <p:cNvPr id="5" name="図 4"/>
            <p:cNvPicPr>
              <a:picLocks noChangeAspect="1"/>
            </p:cNvPicPr>
            <p:nvPr/>
          </p:nvPicPr>
          <p:blipFill rotWithShape="1">
            <a:blip r:embed="rId2" cstate="email">
              <a:extLst>
                <a:ext uri="{28A0092B-C50C-407E-A947-70E740481C1C}">
                  <a14:useLocalDpi xmlns:a14="http://schemas.microsoft.com/office/drawing/2010/main"/>
                </a:ext>
              </a:extLst>
            </a:blip>
            <a:srcRect l="10857" t="1229" r="4572" b="15429"/>
            <a:stretch/>
          </p:blipFill>
          <p:spPr>
            <a:xfrm>
              <a:off x="3294893" y="1822944"/>
              <a:ext cx="5760476" cy="2643281"/>
            </a:xfrm>
            <a:prstGeom prst="rect">
              <a:avLst/>
            </a:prstGeom>
          </p:spPr>
        </p:pic>
        <p:sp>
          <p:nvSpPr>
            <p:cNvPr id="7" name="円/楕円 3"/>
            <p:cNvSpPr/>
            <p:nvPr/>
          </p:nvSpPr>
          <p:spPr>
            <a:xfrm rot="20270092">
              <a:off x="3821954" y="2457623"/>
              <a:ext cx="4372132" cy="1612771"/>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pSp>
      <p:sp>
        <p:nvSpPr>
          <p:cNvPr id="10" name="テキスト ボックス 9"/>
          <p:cNvSpPr txBox="1"/>
          <p:nvPr/>
        </p:nvSpPr>
        <p:spPr>
          <a:xfrm>
            <a:off x="3096800" y="1438335"/>
            <a:ext cx="5664175"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既存プレイリストに魅力を感じている時の</a:t>
            </a:r>
            <a:endParaRPr kumimoji="1" lang="en-US" altLang="ja-JP" sz="20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ストリーミング音楽サービスへの満足度</a:t>
            </a:r>
          </a:p>
        </p:txBody>
      </p:sp>
      <p:sp>
        <p:nvSpPr>
          <p:cNvPr id="12" name="テキスト ボックス 11"/>
          <p:cNvSpPr txBox="1"/>
          <p:nvPr/>
        </p:nvSpPr>
        <p:spPr>
          <a:xfrm>
            <a:off x="2477098" y="2203360"/>
            <a:ext cx="738664" cy="2592656"/>
          </a:xfrm>
          <a:prstGeom prst="rect">
            <a:avLst/>
          </a:prstGeom>
          <a:noFill/>
        </p:spPr>
        <p:txBody>
          <a:bodyPr vert="eaVert"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ストリーミング</a:t>
            </a:r>
            <a:r>
              <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音楽</a:t>
            </a:r>
            <a:endParaRPr kumimoji="1"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サービス</a:t>
            </a:r>
            <a:r>
              <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に対する満足度</a:t>
            </a:r>
          </a:p>
        </p:txBody>
      </p:sp>
      <p:sp>
        <p:nvSpPr>
          <p:cNvPr id="13" name="テキスト ボックス 12"/>
          <p:cNvSpPr txBox="1"/>
          <p:nvPr/>
        </p:nvSpPr>
        <p:spPr>
          <a:xfrm>
            <a:off x="2724217" y="2079454"/>
            <a:ext cx="6242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0"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a:t>
            </a:r>
            <a:r>
              <a:rPr kumimoji="0"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14" name="テキスト ボックス 13"/>
          <p:cNvSpPr txBox="1"/>
          <p:nvPr/>
        </p:nvSpPr>
        <p:spPr>
          <a:xfrm>
            <a:off x="8351984" y="4853217"/>
            <a:ext cx="62425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0"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a:t>
            </a:r>
            <a:r>
              <a:rPr kumimoji="0"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15" name="テキスト ボックス 14"/>
          <p:cNvSpPr txBox="1"/>
          <p:nvPr/>
        </p:nvSpPr>
        <p:spPr>
          <a:xfrm>
            <a:off x="3215762" y="4870718"/>
            <a:ext cx="62016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低</a:t>
            </a:r>
            <a:r>
              <a:rPr kumimoji="1"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16" name="テキスト ボックス 15"/>
          <p:cNvSpPr txBox="1"/>
          <p:nvPr/>
        </p:nvSpPr>
        <p:spPr>
          <a:xfrm>
            <a:off x="2726260" y="4756378"/>
            <a:ext cx="620167"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低</a:t>
            </a:r>
            <a:r>
              <a:rPr kumimoji="1" lang="en-US" altLang="ja-JP"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1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17" name="テキスト ボックス 16"/>
          <p:cNvSpPr txBox="1"/>
          <p:nvPr/>
        </p:nvSpPr>
        <p:spPr>
          <a:xfrm>
            <a:off x="4582864" y="4868606"/>
            <a:ext cx="2927838"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6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既存</a:t>
            </a:r>
            <a:r>
              <a:rPr kumimoji="0" lang="ja-JP" altLang="en-US" sz="16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プレイリストの魅力度</a:t>
            </a:r>
            <a:endParaRPr kumimoji="1" lang="ja-JP" altLang="en-US" sz="16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19" name="テキスト ボックス 18"/>
          <p:cNvSpPr txBox="1"/>
          <p:nvPr/>
        </p:nvSpPr>
        <p:spPr>
          <a:xfrm>
            <a:off x="1378273" y="5581492"/>
            <a:ext cx="9435453"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検証結果が、既存のプレイリストの魅力度が</a:t>
            </a:r>
            <a:r>
              <a:rPr kumimoji="0" lang="ja-JP" altLang="en-US" sz="2800" b="0"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高い</a:t>
            </a: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と</a:t>
            </a:r>
            <a:endParaRPr kumimoji="0"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ストリーミング音楽サービスへの満足度も</a:t>
            </a:r>
            <a:r>
              <a:rPr kumimoji="0" lang="ja-JP" altLang="en-US" sz="2800" b="0" i="0" u="sng"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高くなる</a:t>
            </a: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と予想</a:t>
            </a:r>
            <a:endParaRPr kumimoji="1"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18" name="角丸四角形 17"/>
          <p:cNvSpPr/>
          <p:nvPr/>
        </p:nvSpPr>
        <p:spPr>
          <a:xfrm>
            <a:off x="1339273" y="5467417"/>
            <a:ext cx="9513454" cy="118225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0175973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873779-5091-B047-9DE0-C104DFA34396}"/>
              </a:ext>
            </a:extLst>
          </p:cNvPr>
          <p:cNvSpPr>
            <a:spLocks noGrp="1"/>
          </p:cNvSpPr>
          <p:nvPr>
            <p:ph type="title"/>
          </p:nvPr>
        </p:nvSpPr>
        <p:spPr/>
        <p:txBody>
          <a:bodyPr/>
          <a:lstStyle/>
          <a:p>
            <a:r>
              <a:rPr lang="ja-JP" altLang="en-US" dirty="0"/>
              <a:t>検証結果</a:t>
            </a:r>
            <a:r>
              <a:rPr lang="en-US" altLang="ja-JP" dirty="0"/>
              <a:t/>
            </a:r>
            <a:br>
              <a:rPr lang="en-US" altLang="ja-JP" dirty="0"/>
            </a:br>
            <a:r>
              <a:rPr lang="ja-JP" altLang="en-US" dirty="0"/>
              <a:t>～仮説②～</a:t>
            </a:r>
            <a:endParaRPr kumimoji="1" lang="ja-JP" altLang="en-US" dirty="0"/>
          </a:p>
        </p:txBody>
      </p:sp>
      <p:sp>
        <p:nvSpPr>
          <p:cNvPr id="3" name="スライド番号プレースホルダー 2">
            <a:extLst>
              <a:ext uri="{FF2B5EF4-FFF2-40B4-BE49-F238E27FC236}">
                <a16:creationId xmlns:a16="http://schemas.microsoft.com/office/drawing/2014/main" id="{BDCFEDBB-8865-AB4B-A8C6-CB39332EBD4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65</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6" name="テキスト ボックス 5">
            <a:extLst>
              <a:ext uri="{FF2B5EF4-FFF2-40B4-BE49-F238E27FC236}">
                <a16:creationId xmlns:a16="http://schemas.microsoft.com/office/drawing/2014/main" id="{C2F19BA3-DDCF-DE4B-A74A-87C41522DAD8}"/>
              </a:ext>
            </a:extLst>
          </p:cNvPr>
          <p:cNvSpPr txBox="1"/>
          <p:nvPr/>
        </p:nvSpPr>
        <p:spPr>
          <a:xfrm>
            <a:off x="5806273" y="4030500"/>
            <a:ext cx="6175253" cy="15696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回帰係数：</a:t>
            </a:r>
            <a:r>
              <a:rPr kumimoji="0"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0.280</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有意確率：</a:t>
            </a:r>
            <a:r>
              <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3.7</a:t>
            </a:r>
            <a:r>
              <a:rPr kumimoji="1"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5</a:t>
            </a:r>
            <a:r>
              <a:rPr kumimoji="0"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％水準で有意で傾向がみられた</a:t>
            </a:r>
            <a:endParaRPr kumimoji="1"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grpSp>
        <p:nvGrpSpPr>
          <p:cNvPr id="13" name="グループ化 12"/>
          <p:cNvGrpSpPr/>
          <p:nvPr/>
        </p:nvGrpSpPr>
        <p:grpSpPr>
          <a:xfrm>
            <a:off x="386862" y="1970533"/>
            <a:ext cx="5553690" cy="4062046"/>
            <a:chOff x="776333" y="1705708"/>
            <a:chExt cx="5313688" cy="3824654"/>
          </a:xfrm>
        </p:grpSpPr>
        <p:pic>
          <p:nvPicPr>
            <p:cNvPr id="7" name="図 6">
              <a:extLst>
                <a:ext uri="{FF2B5EF4-FFF2-40B4-BE49-F238E27FC236}">
                  <a16:creationId xmlns:a16="http://schemas.microsoft.com/office/drawing/2014/main" id="{73412B53-F89E-FC49-878A-2BC3CD627470}"/>
                </a:ext>
              </a:extLst>
            </p:cNvPr>
            <p:cNvPicPr>
              <a:picLocks noChangeAspect="1"/>
            </p:cNvPicPr>
            <p:nvPr/>
          </p:nvPicPr>
          <p:blipFill rotWithShape="1">
            <a:blip r:embed="rId2"/>
            <a:srcRect l="2246" t="1385" r="1666" b="2216"/>
            <a:stretch/>
          </p:blipFill>
          <p:spPr>
            <a:xfrm>
              <a:off x="949569" y="1705708"/>
              <a:ext cx="4765432" cy="3824654"/>
            </a:xfrm>
            <a:prstGeom prst="rect">
              <a:avLst/>
            </a:prstGeom>
          </p:spPr>
        </p:pic>
        <p:sp>
          <p:nvSpPr>
            <p:cNvPr id="11" name="円/楕円 3"/>
            <p:cNvSpPr/>
            <p:nvPr/>
          </p:nvSpPr>
          <p:spPr>
            <a:xfrm rot="19360528">
              <a:off x="776333" y="2405569"/>
              <a:ext cx="5313688" cy="200408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pSp>
      <p:grpSp>
        <p:nvGrpSpPr>
          <p:cNvPr id="14" name="グループ化 13"/>
          <p:cNvGrpSpPr/>
          <p:nvPr/>
        </p:nvGrpSpPr>
        <p:grpSpPr>
          <a:xfrm>
            <a:off x="5806273" y="1970533"/>
            <a:ext cx="5896351" cy="1512279"/>
            <a:chOff x="5806273" y="1970533"/>
            <a:chExt cx="5896351" cy="1512279"/>
          </a:xfrm>
        </p:grpSpPr>
        <p:grpSp>
          <p:nvGrpSpPr>
            <p:cNvPr id="9" name="グループ化 8"/>
            <p:cNvGrpSpPr/>
            <p:nvPr/>
          </p:nvGrpSpPr>
          <p:grpSpPr>
            <a:xfrm>
              <a:off x="5806273" y="1970533"/>
              <a:ext cx="5896351" cy="1512279"/>
              <a:chOff x="5632498" y="1716537"/>
              <a:chExt cx="5275385" cy="1134209"/>
            </a:xfrm>
          </p:grpSpPr>
          <p:pic>
            <p:nvPicPr>
              <p:cNvPr id="4" name="図 3">
                <a:extLst>
                  <a:ext uri="{FF2B5EF4-FFF2-40B4-BE49-F238E27FC236}">
                    <a16:creationId xmlns:a16="http://schemas.microsoft.com/office/drawing/2014/main" id="{8781639D-79F3-254C-810C-4A7B1C831CCF}"/>
                  </a:ext>
                </a:extLst>
              </p:cNvPr>
              <p:cNvPicPr>
                <a:picLocks noChangeAspect="1"/>
              </p:cNvPicPr>
              <p:nvPr/>
            </p:nvPicPr>
            <p:blipFill rotWithShape="1">
              <a:blip r:embed="rId3"/>
              <a:srcRect l="570" t="4905" r="4590" b="10539"/>
              <a:stretch/>
            </p:blipFill>
            <p:spPr>
              <a:xfrm>
                <a:off x="5632498" y="1716537"/>
                <a:ext cx="5275385" cy="1134209"/>
              </a:xfrm>
              <a:prstGeom prst="rect">
                <a:avLst/>
              </a:prstGeom>
            </p:spPr>
          </p:pic>
          <p:sp>
            <p:nvSpPr>
              <p:cNvPr id="5" name="楕円 5">
                <a:extLst>
                  <a:ext uri="{FF2B5EF4-FFF2-40B4-BE49-F238E27FC236}">
                    <a16:creationId xmlns:a16="http://schemas.microsoft.com/office/drawing/2014/main" id="{F99A8AFB-2B1F-8C41-8164-CC17D4B3B142}"/>
                  </a:ext>
                </a:extLst>
              </p:cNvPr>
              <p:cNvSpPr/>
              <p:nvPr/>
            </p:nvSpPr>
            <p:spPr>
              <a:xfrm>
                <a:off x="10333639" y="2492156"/>
                <a:ext cx="537431" cy="34100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pSp>
        <p:sp>
          <p:nvSpPr>
            <p:cNvPr id="12" name="楕円 5">
              <a:extLst>
                <a:ext uri="{FF2B5EF4-FFF2-40B4-BE49-F238E27FC236}">
                  <a16:creationId xmlns:a16="http://schemas.microsoft.com/office/drawing/2014/main" id="{F99A8AFB-2B1F-8C41-8164-CC17D4B3B142}"/>
                </a:ext>
              </a:extLst>
            </p:cNvPr>
            <p:cNvSpPr/>
            <p:nvPr/>
          </p:nvSpPr>
          <p:spPr>
            <a:xfrm>
              <a:off x="9639299" y="2992248"/>
              <a:ext cx="594947" cy="4781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pSp>
    </p:spTree>
    <p:extLst>
      <p:ext uri="{BB962C8B-B14F-4D97-AF65-F5344CB8AC3E}">
        <p14:creationId xmlns:p14="http://schemas.microsoft.com/office/powerpoint/2010/main" val="77854366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16873779-5091-B047-9DE0-C104DFA34396}"/>
              </a:ext>
            </a:extLst>
          </p:cNvPr>
          <p:cNvSpPr>
            <a:spLocks noGrp="1"/>
          </p:cNvSpPr>
          <p:nvPr>
            <p:ph type="title"/>
          </p:nvPr>
        </p:nvSpPr>
        <p:spPr/>
        <p:txBody>
          <a:bodyPr/>
          <a:lstStyle/>
          <a:p>
            <a:r>
              <a:rPr lang="ja-JP" altLang="en-US" dirty="0"/>
              <a:t>検証結果まとめ</a:t>
            </a:r>
            <a:r>
              <a:rPr lang="en-US" altLang="ja-JP" dirty="0"/>
              <a:t/>
            </a:r>
            <a:br>
              <a:rPr lang="en-US" altLang="ja-JP" dirty="0"/>
            </a:br>
            <a:r>
              <a:rPr lang="ja-JP" altLang="en-US" dirty="0"/>
              <a:t>～仮説②～</a:t>
            </a:r>
            <a:endParaRPr kumimoji="1" lang="ja-JP" altLang="en-US" dirty="0"/>
          </a:p>
        </p:txBody>
      </p:sp>
      <p:sp>
        <p:nvSpPr>
          <p:cNvPr id="4" name="正方形/長方形 3"/>
          <p:cNvSpPr/>
          <p:nvPr/>
        </p:nvSpPr>
        <p:spPr>
          <a:xfrm>
            <a:off x="1421749" y="3529771"/>
            <a:ext cx="9348502" cy="1200329"/>
          </a:xfrm>
          <a:prstGeom prst="rect">
            <a:avLst/>
          </a:prstGeom>
          <a:ln w="19050">
            <a:no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曲選択に対して低関与の人の場合、</a:t>
            </a:r>
            <a:endPar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プレイリストの魅力度とストリーミング音楽サービスの満足度には</a:t>
            </a:r>
            <a:endPar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弱い相関関係（</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r = 0.280</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）があるといえる</a:t>
            </a:r>
          </a:p>
        </p:txBody>
      </p:sp>
      <p:sp>
        <p:nvSpPr>
          <p:cNvPr id="6" name="テキスト ボックス 5"/>
          <p:cNvSpPr txBox="1"/>
          <p:nvPr/>
        </p:nvSpPr>
        <p:spPr>
          <a:xfrm>
            <a:off x="1209369" y="2102998"/>
            <a:ext cx="10072199" cy="830997"/>
          </a:xfrm>
          <a:prstGeom prst="rect">
            <a:avLst/>
          </a:prstGeom>
          <a:noFill/>
          <a:ln w="28575">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曲選択に対して低関与な人は、プレイリストに魅力を感じているほど、ストリーミング音楽サービスへの満足度が高い</a:t>
            </a:r>
          </a:p>
        </p:txBody>
      </p:sp>
      <p:sp>
        <p:nvSpPr>
          <p:cNvPr id="7" name="角丸四角形 6"/>
          <p:cNvSpPr/>
          <p:nvPr/>
        </p:nvSpPr>
        <p:spPr>
          <a:xfrm>
            <a:off x="1303716" y="1855936"/>
            <a:ext cx="9883504" cy="1325119"/>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8" name="テキスト ボックス 7"/>
          <p:cNvSpPr txBox="1"/>
          <p:nvPr/>
        </p:nvSpPr>
        <p:spPr>
          <a:xfrm>
            <a:off x="1869006" y="1641886"/>
            <a:ext cx="1123575" cy="461665"/>
          </a:xfrm>
          <a:prstGeom prst="rect">
            <a:avLst/>
          </a:prstGeom>
          <a:solidFill>
            <a:schemeClr val="bg1"/>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仮説②</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9" name="正方形/長方形 8">
            <a:extLst>
              <a:ext uri="{FF2B5EF4-FFF2-40B4-BE49-F238E27FC236}">
                <a16:creationId xmlns:a16="http://schemas.microsoft.com/office/drawing/2014/main" id="{F3CA696C-3DDA-8E45-84D3-5954EA9AA996}"/>
              </a:ext>
            </a:extLst>
          </p:cNvPr>
          <p:cNvSpPr/>
          <p:nvPr/>
        </p:nvSpPr>
        <p:spPr>
          <a:xfrm>
            <a:off x="3844811" y="5999767"/>
            <a:ext cx="4801314" cy="707886"/>
          </a:xfrm>
          <a:prstGeom prst="rect">
            <a:avLst/>
          </a:prstGeom>
          <a:ln w="28575">
            <a:solidFill>
              <a:schemeClr val="accent1"/>
            </a:solidFill>
          </a:ln>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4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仮説②は</a:t>
            </a:r>
            <a:r>
              <a:rPr kumimoji="0" lang="ja-JP" altLang="en-US" sz="4000" b="1" i="0" u="none" strike="noStrike" kern="1200" cap="none" spc="0" normalizeH="0" baseline="0" noProof="0" dirty="0">
                <a:ln>
                  <a:noFill/>
                </a:ln>
                <a:solidFill>
                  <a:srgbClr val="FF0000"/>
                </a:solidFill>
                <a:effectLst/>
                <a:uLnTx/>
                <a:uFillTx/>
                <a:latin typeface="Yu Gothic Medium" panose="020B0500000000000000" pitchFamily="50" charset="-128"/>
                <a:ea typeface="Yu Gothic Medium" panose="020B0500000000000000" pitchFamily="50" charset="-128"/>
                <a:cs typeface="+mn-cs"/>
              </a:rPr>
              <a:t>支持</a:t>
            </a:r>
            <a:r>
              <a:rPr kumimoji="0" lang="ja-JP" altLang="en-US" sz="4000" b="1"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された</a:t>
            </a:r>
          </a:p>
        </p:txBody>
      </p:sp>
      <p:sp>
        <p:nvSpPr>
          <p:cNvPr id="10" name="角丸四角形 9"/>
          <p:cNvSpPr/>
          <p:nvPr/>
        </p:nvSpPr>
        <p:spPr>
          <a:xfrm>
            <a:off x="1370243" y="3434804"/>
            <a:ext cx="9451514" cy="1390262"/>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1" name="下矢印 10"/>
          <p:cNvSpPr/>
          <p:nvPr/>
        </p:nvSpPr>
        <p:spPr>
          <a:xfrm>
            <a:off x="5834450" y="5063849"/>
            <a:ext cx="822036" cy="6927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220807755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52E7B0-8F15-E54C-A8C1-171720C4902F}"/>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169F8B5D-7BF0-AF49-9FA9-DB0AE78266C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スライド番号プレースホルダー 1">
            <a:extLst>
              <a:ext uri="{FF2B5EF4-FFF2-40B4-BE49-F238E27FC236}">
                <a16:creationId xmlns:a16="http://schemas.microsoft.com/office/drawing/2014/main" id="{19FAA047-0688-9246-A0EF-79A56CB5638E}"/>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5" name="スライド番号プレースホルダー 1">
            <a:extLst>
              <a:ext uri="{FF2B5EF4-FFF2-40B4-BE49-F238E27FC236}">
                <a16:creationId xmlns:a16="http://schemas.microsoft.com/office/drawing/2014/main" id="{037A5BC7-0CF3-924B-B28C-73513FF5FC31}"/>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6" name="正方形/長方形 5">
            <a:extLst>
              <a:ext uri="{FF2B5EF4-FFF2-40B4-BE49-F238E27FC236}">
                <a16:creationId xmlns:a16="http://schemas.microsoft.com/office/drawing/2014/main" id="{8E057210-37A5-9F45-93A6-A814BDAE97F7}"/>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7" name="正方形/長方形 6">
            <a:extLst>
              <a:ext uri="{FF2B5EF4-FFF2-40B4-BE49-F238E27FC236}">
                <a16:creationId xmlns:a16="http://schemas.microsoft.com/office/drawing/2014/main" id="{1603622C-1AD2-0F49-80FC-1437B0BBED54}"/>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仮説②の追加検証</a:t>
            </a:r>
          </a:p>
        </p:txBody>
      </p:sp>
    </p:spTree>
    <p:extLst>
      <p:ext uri="{BB962C8B-B14F-4D97-AF65-F5344CB8AC3E}">
        <p14:creationId xmlns:p14="http://schemas.microsoft.com/office/powerpoint/2010/main" val="20263626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352CDF-60E7-4DA2-AE7D-100A32B810A5}"/>
              </a:ext>
            </a:extLst>
          </p:cNvPr>
          <p:cNvSpPr>
            <a:spLocks noGrp="1"/>
          </p:cNvSpPr>
          <p:nvPr>
            <p:ph type="title"/>
          </p:nvPr>
        </p:nvSpPr>
        <p:spPr/>
        <p:txBody>
          <a:bodyPr/>
          <a:lstStyle/>
          <a:p>
            <a:r>
              <a:rPr kumimoji="1" lang="ja-JP" altLang="en-US" dirty="0"/>
              <a:t>追加検証</a:t>
            </a:r>
            <a:r>
              <a:rPr kumimoji="1" lang="en-US" altLang="ja-JP" dirty="0"/>
              <a:t/>
            </a:r>
            <a:br>
              <a:rPr kumimoji="1" lang="en-US" altLang="ja-JP" dirty="0"/>
            </a:br>
            <a:r>
              <a:rPr lang="ja-JP" altLang="en-US" dirty="0"/>
              <a:t>～検証目的～</a:t>
            </a:r>
            <a:endParaRPr kumimoji="1" lang="ja-JP" altLang="en-US" dirty="0"/>
          </a:p>
        </p:txBody>
      </p:sp>
      <p:sp>
        <p:nvSpPr>
          <p:cNvPr id="3" name="スライド番号プレースホルダー 2">
            <a:extLst>
              <a:ext uri="{FF2B5EF4-FFF2-40B4-BE49-F238E27FC236}">
                <a16:creationId xmlns:a16="http://schemas.microsoft.com/office/drawing/2014/main" id="{EDA58799-06FC-46DA-9218-53FE6DE7FFD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正方形/長方形 3"/>
          <p:cNvSpPr/>
          <p:nvPr/>
        </p:nvSpPr>
        <p:spPr>
          <a:xfrm>
            <a:off x="838200" y="2976571"/>
            <a:ext cx="10515600" cy="1815882"/>
          </a:xfrm>
          <a:prstGeom prst="rect">
            <a:avLst/>
          </a:prstGeom>
          <a:ln>
            <a:noFill/>
          </a:ln>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曲選択に対して高関与な人の場合でも、</a:t>
            </a:r>
            <a:endParaRPr kumimoji="0"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プレイリストに対する魅力度と、</a:t>
            </a:r>
            <a:endParaRPr kumimoji="0"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ストリーミング音楽サービス・アプリに対する満足度との間に</a:t>
            </a:r>
            <a:endParaRPr kumimoji="0"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関係があるのだろうか？</a:t>
            </a:r>
            <a:endParaRPr kumimoji="0"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7" name="正方形/長方形 6"/>
          <p:cNvSpPr/>
          <p:nvPr/>
        </p:nvSpPr>
        <p:spPr>
          <a:xfrm>
            <a:off x="946559" y="2571101"/>
            <a:ext cx="10298882" cy="262682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6356729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072779-041F-3C4F-995A-A88CD9D816F0}"/>
              </a:ext>
            </a:extLst>
          </p:cNvPr>
          <p:cNvSpPr>
            <a:spLocks noGrp="1"/>
          </p:cNvSpPr>
          <p:nvPr>
            <p:ph type="title"/>
          </p:nvPr>
        </p:nvSpPr>
        <p:spPr/>
        <p:txBody>
          <a:bodyPr/>
          <a:lstStyle/>
          <a:p>
            <a:r>
              <a:rPr kumimoji="1" lang="ja-JP" altLang="en-US" dirty="0"/>
              <a:t>調査概要</a:t>
            </a:r>
            <a:r>
              <a:rPr kumimoji="1" lang="en-US" altLang="ja-JP" dirty="0"/>
              <a:t/>
            </a:r>
            <a:br>
              <a:rPr kumimoji="1" lang="en-US" altLang="ja-JP" dirty="0"/>
            </a:br>
            <a:r>
              <a:rPr kumimoji="1" lang="en-US" altLang="ja-JP" dirty="0"/>
              <a:t>〜</a:t>
            </a:r>
            <a:r>
              <a:rPr kumimoji="1" lang="ja-JP" altLang="en-US" dirty="0"/>
              <a:t>仮説</a:t>
            </a:r>
            <a:r>
              <a:rPr lang="ja-JP" altLang="en-US" dirty="0"/>
              <a:t>②の追加検証</a:t>
            </a:r>
            <a:r>
              <a:rPr kumimoji="1" lang="en-US" altLang="ja-JP" dirty="0"/>
              <a:t>〜</a:t>
            </a:r>
            <a:endParaRPr kumimoji="1" lang="ja-JP" altLang="en-US" dirty="0"/>
          </a:p>
        </p:txBody>
      </p:sp>
      <p:sp>
        <p:nvSpPr>
          <p:cNvPr id="3" name="スライド番号プレースホルダー 2">
            <a:extLst>
              <a:ext uri="{FF2B5EF4-FFF2-40B4-BE49-F238E27FC236}">
                <a16:creationId xmlns:a16="http://schemas.microsoft.com/office/drawing/2014/main" id="{216A693A-DBAC-2142-83A2-A7ECDDC2F6F3}"/>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0E76B176-26B2-5D4B-871C-19CE1C1931FA}"/>
              </a:ext>
            </a:extLst>
          </p:cNvPr>
          <p:cNvSpPr txBox="1"/>
          <p:nvPr/>
        </p:nvSpPr>
        <p:spPr>
          <a:xfrm>
            <a:off x="788013" y="1696881"/>
            <a:ext cx="10615962" cy="4893647"/>
          </a:xfrm>
          <a:prstGeom prst="rect">
            <a:avLst/>
          </a:prstGeom>
          <a:noFill/>
        </p:spPr>
        <p:txBody>
          <a:bodyPr wrap="square" rtlCol="0">
            <a:spAutoFit/>
          </a:bodyPr>
          <a:lstStyle/>
          <a:p>
            <a:pPr marL="1790700" marR="0" lvl="0" indent="-179070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調査目的：曲選択に対して</a:t>
            </a:r>
            <a:r>
              <a:rPr kumimoji="0" lang="ja-JP" altLang="en-US" sz="2400" b="1" i="0" u="sng"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高関与</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な人の場合に、プレイリストの魅力度と、</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1790700" marR="0" lvl="0" indent="-179070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ストリーミング音楽サービス対する満足度との間に関係がない</a:t>
            </a:r>
            <a:r>
              <a:rPr kumimoji="0" lang="ja-JP" altLang="en-US" sz="2400" b="0" i="0" u="none" strike="noStrike" kern="1200" cap="none" spc="0" normalizeH="0" baseline="0" noProof="0" dirty="0" err="1">
                <a:ln>
                  <a:noFill/>
                </a:ln>
                <a:solidFill>
                  <a:prstClr val="black"/>
                </a:solidFill>
                <a:effectLst/>
                <a:uLnTx/>
                <a:uFillTx/>
                <a:latin typeface="Yu Gothic Medium" panose="020B0400000000000000" pitchFamily="34" charset="-128"/>
                <a:ea typeface="Yu Gothic Medium" panose="020B0400000000000000" pitchFamily="34" charset="-128"/>
                <a:cs typeface="+mn-cs"/>
              </a:rPr>
              <a:t>こ</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1790700" marR="0" lvl="0" indent="-179070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とに関する調査</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調査対象：拓殖大学に在学する学生、後楽園・水道橋の</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代から</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30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代の男女</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共にストリーミング音楽サービス利用者限定</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調査期間：</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2019</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年</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月</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日</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木</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月</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14</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日</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土</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調査方法：質問紙調査</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サンプルサイズ：</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109</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拓殖大学学生</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64</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人、後楽園・水道橋の男女</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45</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有効回答数：</a:t>
            </a:r>
            <a:r>
              <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100</a:t>
            </a: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人</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無効回答理由：回答に記入漏れや間違いがあったため</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分析方法：回帰分析</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独立変数：プレイリストの魅力度</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従属変数：ストリーミング音楽サービス・アプリに対する満足度</a:t>
            </a:r>
            <a:endParaRPr kumimoji="0" lang="en-US" altLang="ja-JP"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27B0C273-CA13-1443-89DF-AABD1D4F64A0}"/>
              </a:ext>
            </a:extLst>
          </p:cNvPr>
          <p:cNvSpPr/>
          <p:nvPr/>
        </p:nvSpPr>
        <p:spPr>
          <a:xfrm>
            <a:off x="566903" y="1585510"/>
            <a:ext cx="11058183" cy="5116390"/>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141406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FF9115-D52C-B444-8110-60C0E8CD6CED}"/>
              </a:ext>
            </a:extLst>
          </p:cNvPr>
          <p:cNvSpPr>
            <a:spLocks noGrp="1"/>
          </p:cNvSpPr>
          <p:nvPr>
            <p:ph type="title"/>
          </p:nvPr>
        </p:nvSpPr>
        <p:spPr/>
        <p:txBody>
          <a:bodyPr>
            <a:normAutofit/>
          </a:bodyPr>
          <a:lstStyle/>
          <a:p>
            <a:r>
              <a:rPr kumimoji="1" lang="ja-JP" altLang="en-US" dirty="0">
                <a:latin typeface="Yu Gothic Medium" panose="020B0500000000000000" pitchFamily="50" charset="-128"/>
                <a:ea typeface="Yu Gothic Medium" panose="020B0500000000000000" pitchFamily="50" charset="-128"/>
              </a:rPr>
              <a:t>現状分析</a:t>
            </a:r>
            <a:r>
              <a:rPr kumimoji="1" lang="en-US" altLang="ja-JP" dirty="0">
                <a:latin typeface="Yu Gothic Medium" panose="020B0500000000000000" pitchFamily="50" charset="-128"/>
                <a:ea typeface="Yu Gothic Medium" panose="020B0500000000000000" pitchFamily="50" charset="-128"/>
              </a:rPr>
              <a:t/>
            </a:r>
            <a:br>
              <a:rPr kumimoji="1" lang="en-US" altLang="ja-JP" dirty="0">
                <a:latin typeface="Yu Gothic Medium" panose="020B0500000000000000" pitchFamily="50" charset="-128"/>
                <a:ea typeface="Yu Gothic Medium" panose="020B0500000000000000" pitchFamily="50" charset="-128"/>
              </a:rPr>
            </a:br>
            <a:r>
              <a:rPr kumimoji="1" lang="en-US" altLang="ja-JP" dirty="0">
                <a:latin typeface="Yu Gothic Medium" panose="020B0500000000000000" pitchFamily="50" charset="-128"/>
                <a:ea typeface="Yu Gothic Medium" panose="020B0500000000000000" pitchFamily="50" charset="-128"/>
              </a:rPr>
              <a:t>〜</a:t>
            </a:r>
            <a:r>
              <a:rPr lang="en-US" altLang="ja-JP" dirty="0"/>
              <a:t>①</a:t>
            </a:r>
            <a:r>
              <a:rPr lang="ja-JP" altLang="en-US"/>
              <a:t>音楽史上初の月額定額料金で音楽が聴き放題</a:t>
            </a:r>
            <a:r>
              <a:rPr kumimoji="1" lang="en-US" altLang="ja-JP" dirty="0">
                <a:latin typeface="Yu Gothic Medium" panose="020B0500000000000000" pitchFamily="50" charset="-128"/>
                <a:ea typeface="Yu Gothic Medium" panose="020B0500000000000000" pitchFamily="50" charset="-128"/>
              </a:rPr>
              <a:t>〜</a:t>
            </a:r>
            <a:endParaRPr kumimoji="1" lang="ja-JP" altLang="en-US" dirty="0">
              <a:latin typeface="Yu Gothic Medium" panose="020B0500000000000000" pitchFamily="50" charset="-128"/>
              <a:ea typeface="Yu Gothic Medium" panose="020B0500000000000000" pitchFamily="50" charset="-128"/>
            </a:endParaRPr>
          </a:p>
        </p:txBody>
      </p:sp>
      <p:sp>
        <p:nvSpPr>
          <p:cNvPr id="3" name="スライド番号プレースホルダー 2">
            <a:extLst>
              <a:ext uri="{FF2B5EF4-FFF2-40B4-BE49-F238E27FC236}">
                <a16:creationId xmlns:a16="http://schemas.microsoft.com/office/drawing/2014/main" id="{4385BFFA-EB77-9E47-AE88-965F6503CF2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2400" b="0" i="0" u="none" strike="noStrike" kern="1200" cap="none" spc="0" normalizeH="0" baseline="0" noProof="0">
              <a:ln>
                <a:noFill/>
              </a:ln>
              <a:solidFill>
                <a:prstClr val="black">
                  <a:tint val="75000"/>
                </a:prstClr>
              </a:solidFill>
              <a:effectLst/>
              <a:uLnTx/>
              <a:uFillTx/>
              <a:latin typeface="游ゴシック" panose="020F0502020204030204"/>
              <a:ea typeface="+mn-ea"/>
              <a:cs typeface="+mn-cs"/>
            </a:endParaRPr>
          </a:p>
        </p:txBody>
      </p:sp>
      <p:sp>
        <p:nvSpPr>
          <p:cNvPr id="9" name="テキスト ボックス 8">
            <a:extLst>
              <a:ext uri="{FF2B5EF4-FFF2-40B4-BE49-F238E27FC236}">
                <a16:creationId xmlns:a16="http://schemas.microsoft.com/office/drawing/2014/main" id="{D4CCD80F-55E0-0F40-9972-57A660E491EB}"/>
              </a:ext>
            </a:extLst>
          </p:cNvPr>
          <p:cNvSpPr txBox="1"/>
          <p:nvPr/>
        </p:nvSpPr>
        <p:spPr>
          <a:xfrm>
            <a:off x="2007899" y="1783647"/>
            <a:ext cx="8186802" cy="95410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ストリーミング音楽サービスが普及する前は</a:t>
            </a:r>
            <a:endParaRPr kumimoji="1" lang="en-US" altLang="ja-JP" sz="2800" b="0"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アーティストやアルバムを探索する必要があった</a:t>
            </a:r>
          </a:p>
        </p:txBody>
      </p:sp>
      <p:sp>
        <p:nvSpPr>
          <p:cNvPr id="10" name="テキスト ボックス 9">
            <a:extLst>
              <a:ext uri="{FF2B5EF4-FFF2-40B4-BE49-F238E27FC236}">
                <a16:creationId xmlns:a16="http://schemas.microsoft.com/office/drawing/2014/main" id="{EA7A2977-ED21-8241-8BF4-07CB377988D4}"/>
              </a:ext>
            </a:extLst>
          </p:cNvPr>
          <p:cNvSpPr txBox="1"/>
          <p:nvPr/>
        </p:nvSpPr>
        <p:spPr>
          <a:xfrm>
            <a:off x="853959" y="4877735"/>
            <a:ext cx="10484081" cy="138499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定額制になり、たくさんの曲を同一金額で聴ける。</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また</a:t>
            </a: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プレイリストという機能の</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登場で気分</a:t>
            </a: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ワード</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や、オススメ</a:t>
            </a: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のプレイリストから選ぶという</a:t>
            </a:r>
            <a:r>
              <a:rPr kumimoji="1" lang="ja-JP" altLang="en-US" sz="28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聴き方ができる</a:t>
            </a: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ようになった</a:t>
            </a: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13" name="角丸四角形 12">
            <a:extLst>
              <a:ext uri="{FF2B5EF4-FFF2-40B4-BE49-F238E27FC236}">
                <a16:creationId xmlns:a16="http://schemas.microsoft.com/office/drawing/2014/main" id="{521DAC09-DC33-D94B-BA71-18E8EF5D86E5}"/>
              </a:ext>
            </a:extLst>
          </p:cNvPr>
          <p:cNvSpPr/>
          <p:nvPr/>
        </p:nvSpPr>
        <p:spPr>
          <a:xfrm>
            <a:off x="2007899" y="1696776"/>
            <a:ext cx="8186802" cy="1090677"/>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16" name="角丸四角形 15">
            <a:extLst>
              <a:ext uri="{FF2B5EF4-FFF2-40B4-BE49-F238E27FC236}">
                <a16:creationId xmlns:a16="http://schemas.microsoft.com/office/drawing/2014/main" id="{855835B0-4C61-7948-A2CB-C4B3438EAA5B}"/>
              </a:ext>
            </a:extLst>
          </p:cNvPr>
          <p:cNvSpPr/>
          <p:nvPr/>
        </p:nvSpPr>
        <p:spPr>
          <a:xfrm>
            <a:off x="555862" y="4464312"/>
            <a:ext cx="11080276" cy="1967796"/>
          </a:xfrm>
          <a:prstGeom prst="roundRect">
            <a:avLst/>
          </a:prstGeom>
          <a:noFill/>
          <a:ln w="2857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4" name="下矢印 3"/>
          <p:cNvSpPr/>
          <p:nvPr/>
        </p:nvSpPr>
        <p:spPr>
          <a:xfrm>
            <a:off x="5734561" y="3105445"/>
            <a:ext cx="722878" cy="910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5" name="正方形/長方形 4">
            <a:extLst>
              <a:ext uri="{FF2B5EF4-FFF2-40B4-BE49-F238E27FC236}">
                <a16:creationId xmlns:a16="http://schemas.microsoft.com/office/drawing/2014/main" id="{050A8F0D-A46D-E248-9030-ADE0C98A562F}"/>
              </a:ext>
            </a:extLst>
          </p:cNvPr>
          <p:cNvSpPr/>
          <p:nvPr/>
        </p:nvSpPr>
        <p:spPr>
          <a:xfrm>
            <a:off x="948727" y="4220266"/>
            <a:ext cx="7717602" cy="488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ストリーミング音楽サービスが普及してからは、、、</a:t>
            </a:r>
            <a:endParaRPr kumimoji="1" lang="ja-JP" altLang="en-US" sz="2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Tree>
    <p:extLst>
      <p:ext uri="{BB962C8B-B14F-4D97-AF65-F5344CB8AC3E}">
        <p14:creationId xmlns:p14="http://schemas.microsoft.com/office/powerpoint/2010/main" val="41623269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調査概要</a:t>
            </a:r>
            <a:r>
              <a:rPr lang="en-US" altLang="ja-JP" dirty="0"/>
              <a:t/>
            </a:r>
            <a:br>
              <a:rPr lang="en-US" altLang="ja-JP" dirty="0"/>
            </a:br>
            <a:r>
              <a:rPr lang="ja-JP" altLang="en-US" dirty="0"/>
              <a:t>～追加検証手順～</a:t>
            </a:r>
            <a:endParaRPr kumimoji="1" lang="ja-JP" altLang="en-US" dirty="0"/>
          </a:p>
        </p:txBody>
      </p:sp>
      <p:grpSp>
        <p:nvGrpSpPr>
          <p:cNvPr id="12" name="グループ化 11">
            <a:extLst>
              <a:ext uri="{FF2B5EF4-FFF2-40B4-BE49-F238E27FC236}">
                <a16:creationId xmlns:a16="http://schemas.microsoft.com/office/drawing/2014/main" id="{913A6038-D055-4837-A455-8E0466C4EF88}"/>
              </a:ext>
            </a:extLst>
          </p:cNvPr>
          <p:cNvGrpSpPr/>
          <p:nvPr/>
        </p:nvGrpSpPr>
        <p:grpSpPr>
          <a:xfrm>
            <a:off x="838200" y="2158670"/>
            <a:ext cx="10515600" cy="1693964"/>
            <a:chOff x="838200" y="1949727"/>
            <a:chExt cx="9127435" cy="1949221"/>
          </a:xfrm>
        </p:grpSpPr>
        <p:pic>
          <p:nvPicPr>
            <p:cNvPr id="13" name="図 12" descr="アンケート④修正1210③.pdf - Adobe Acrobat Pro DC">
              <a:extLst>
                <a:ext uri="{FF2B5EF4-FFF2-40B4-BE49-F238E27FC236}">
                  <a16:creationId xmlns:a16="http://schemas.microsoft.com/office/drawing/2014/main" id="{D2298976-ED9E-4B08-AA18-DF4781D1EA80}"/>
                </a:ext>
              </a:extLst>
            </p:cNvPr>
            <p:cNvPicPr>
              <a:picLocks noChangeAspect="1"/>
            </p:cNvPicPr>
            <p:nvPr/>
          </p:nvPicPr>
          <p:blipFill rotWithShape="1">
            <a:blip r:embed="rId2">
              <a:extLst>
                <a:ext uri="{28A0092B-C50C-407E-A947-70E740481C1C}">
                  <a14:useLocalDpi xmlns:a14="http://schemas.microsoft.com/office/drawing/2010/main" val="0"/>
                </a:ext>
              </a:extLst>
            </a:blip>
            <a:srcRect l="7228" t="37311" r="22067" b="40688"/>
            <a:stretch/>
          </p:blipFill>
          <p:spPr>
            <a:xfrm>
              <a:off x="838200" y="1949727"/>
              <a:ext cx="9127435" cy="1549111"/>
            </a:xfrm>
            <a:prstGeom prst="rect">
              <a:avLst/>
            </a:prstGeom>
            <a:ln w="12700">
              <a:noFill/>
            </a:ln>
          </p:spPr>
        </p:pic>
        <p:sp>
          <p:nvSpPr>
            <p:cNvPr id="14" name="楕円 13"/>
            <p:cNvSpPr/>
            <p:nvPr/>
          </p:nvSpPr>
          <p:spPr>
            <a:xfrm>
              <a:off x="2758512" y="3037173"/>
              <a:ext cx="2383331" cy="461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5" name="楕円 14"/>
            <p:cNvSpPr/>
            <p:nvPr/>
          </p:nvSpPr>
          <p:spPr>
            <a:xfrm>
              <a:off x="5508705" y="3037173"/>
              <a:ext cx="2383331" cy="46166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6" name="テキスト ボックス 15"/>
            <p:cNvSpPr txBox="1"/>
            <p:nvPr/>
          </p:nvSpPr>
          <p:spPr>
            <a:xfrm>
              <a:off x="3019151" y="3498838"/>
              <a:ext cx="1862051"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低関与</a:t>
              </a:r>
            </a:p>
          </p:txBody>
        </p:sp>
        <p:sp>
          <p:nvSpPr>
            <p:cNvPr id="17" name="テキスト ボックス 16"/>
            <p:cNvSpPr txBox="1"/>
            <p:nvPr/>
          </p:nvSpPr>
          <p:spPr>
            <a:xfrm>
              <a:off x="5769344" y="3498838"/>
              <a:ext cx="1862051"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高</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関与</a:t>
              </a:r>
              <a:endParaRPr kumimoji="1" lang="ja-JP" altLang="en-US" sz="24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grpSp>
      <p:sp>
        <p:nvSpPr>
          <p:cNvPr id="5" name="テキスト ボックス 4"/>
          <p:cNvSpPr txBox="1"/>
          <p:nvPr/>
        </p:nvSpPr>
        <p:spPr>
          <a:xfrm>
            <a:off x="6219028" y="3981872"/>
            <a:ext cx="4992335"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1,2,3</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を</a:t>
            </a:r>
            <a:r>
              <a:rPr kumimoji="1" lang="ja-JP" altLang="en-US" sz="20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低関与</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とし</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4,5,6</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を</a:t>
            </a:r>
            <a:r>
              <a:rPr kumimoji="1" lang="ja-JP" altLang="en-US" sz="20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高関与</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とする</a:t>
            </a:r>
          </a:p>
        </p:txBody>
      </p:sp>
      <p:sp>
        <p:nvSpPr>
          <p:cNvPr id="8" name="テキスト ボックス 7"/>
          <p:cNvSpPr txBox="1"/>
          <p:nvPr/>
        </p:nvSpPr>
        <p:spPr>
          <a:xfrm>
            <a:off x="1395298" y="5513171"/>
            <a:ext cx="9401401" cy="584775"/>
          </a:xfrm>
          <a:prstGeom prst="rect">
            <a:avLst/>
          </a:prstGeom>
          <a:noFill/>
          <a:ln w="19050">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低関与と高関与の</a:t>
            </a:r>
            <a:r>
              <a:rPr kumimoji="1" lang="en-US" altLang="ja-JP"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2</a:t>
            </a: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種類に分け、</a:t>
            </a:r>
            <a:r>
              <a:rPr kumimoji="1" lang="ja-JP" altLang="en-US" sz="32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高関与</a:t>
            </a:r>
            <a:r>
              <a:rPr kumimoji="1" lang="ja-JP" altLang="en-US" sz="32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のみに絞る</a:t>
            </a:r>
          </a:p>
        </p:txBody>
      </p:sp>
      <p:sp>
        <p:nvSpPr>
          <p:cNvPr id="11" name="角丸四角形 10"/>
          <p:cNvSpPr/>
          <p:nvPr/>
        </p:nvSpPr>
        <p:spPr>
          <a:xfrm>
            <a:off x="819882" y="2040500"/>
            <a:ext cx="10552234" cy="2527630"/>
          </a:xfrm>
          <a:prstGeom prst="round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8" name="四角形: 角を丸くする 17">
            <a:extLst>
              <a:ext uri="{FF2B5EF4-FFF2-40B4-BE49-F238E27FC236}">
                <a16:creationId xmlns:a16="http://schemas.microsoft.com/office/drawing/2014/main" id="{7CD971DD-CCA7-4D3A-AA05-F40736C7BFFD}"/>
              </a:ext>
            </a:extLst>
          </p:cNvPr>
          <p:cNvSpPr/>
          <p:nvPr/>
        </p:nvSpPr>
        <p:spPr>
          <a:xfrm>
            <a:off x="6085931" y="2633272"/>
            <a:ext cx="3240949" cy="128398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9" name="角丸四角形 18"/>
          <p:cNvSpPr/>
          <p:nvPr/>
        </p:nvSpPr>
        <p:spPr>
          <a:xfrm>
            <a:off x="1339273" y="5214430"/>
            <a:ext cx="9513454" cy="118225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03442941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調査概要</a:t>
            </a:r>
            <a:r>
              <a:rPr lang="en-US" altLang="ja-JP" dirty="0"/>
              <a:t/>
            </a:r>
            <a:br>
              <a:rPr lang="en-US" altLang="ja-JP" dirty="0"/>
            </a:br>
            <a:r>
              <a:rPr lang="ja-JP" altLang="en-US" dirty="0"/>
              <a:t>～追加</a:t>
            </a:r>
            <a:r>
              <a:rPr lang="ja-JP" altLang="en-US" dirty="0">
                <a:latin typeface="Yu Gothic Medium" panose="020B0500000000000000" pitchFamily="50" charset="-128"/>
                <a:ea typeface="Yu Gothic Medium" panose="020B0500000000000000" pitchFamily="50" charset="-128"/>
              </a:rPr>
              <a:t>検</a:t>
            </a:r>
            <a:r>
              <a:rPr lang="ja-JP" altLang="en-US" dirty="0"/>
              <a:t>証の尺度～</a:t>
            </a:r>
            <a:endParaRPr kumimoji="1" lang="ja-JP" altLang="en-US" dirty="0"/>
          </a:p>
        </p:txBody>
      </p:sp>
      <p:sp>
        <p:nvSpPr>
          <p:cNvPr id="28" name="四角形: 角を丸くする 27">
            <a:extLst>
              <a:ext uri="{FF2B5EF4-FFF2-40B4-BE49-F238E27FC236}">
                <a16:creationId xmlns:a16="http://schemas.microsoft.com/office/drawing/2014/main" id="{8B50D8D3-0003-489F-81C6-770DEAA171D0}"/>
              </a:ext>
            </a:extLst>
          </p:cNvPr>
          <p:cNvSpPr/>
          <p:nvPr/>
        </p:nvSpPr>
        <p:spPr>
          <a:xfrm>
            <a:off x="838200" y="1607301"/>
            <a:ext cx="10515599" cy="24290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0" name="テキスト ボックス 19">
            <a:extLst>
              <a:ext uri="{FF2B5EF4-FFF2-40B4-BE49-F238E27FC236}">
                <a16:creationId xmlns:a16="http://schemas.microsoft.com/office/drawing/2014/main" id="{1AB563CC-D9AB-4217-82F6-D54CCFF2AB82}"/>
              </a:ext>
            </a:extLst>
          </p:cNvPr>
          <p:cNvSpPr txBox="1"/>
          <p:nvPr/>
        </p:nvSpPr>
        <p:spPr>
          <a:xfrm>
            <a:off x="1572443" y="1416054"/>
            <a:ext cx="3694150" cy="400110"/>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独立変数</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既存のプレイリスト</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endPar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9" name="四角形: 角を丸くする 28">
            <a:extLst>
              <a:ext uri="{FF2B5EF4-FFF2-40B4-BE49-F238E27FC236}">
                <a16:creationId xmlns:a16="http://schemas.microsoft.com/office/drawing/2014/main" id="{BB4A47FE-764E-42FA-8E79-E5389DFDA450}"/>
              </a:ext>
            </a:extLst>
          </p:cNvPr>
          <p:cNvSpPr/>
          <p:nvPr/>
        </p:nvSpPr>
        <p:spPr>
          <a:xfrm>
            <a:off x="838200" y="4297600"/>
            <a:ext cx="10515599" cy="242903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30" name="テキスト ボックス 29">
            <a:extLst>
              <a:ext uri="{FF2B5EF4-FFF2-40B4-BE49-F238E27FC236}">
                <a16:creationId xmlns:a16="http://schemas.microsoft.com/office/drawing/2014/main" id="{C285EC53-FAD0-40FB-9387-751CA77C1DB2}"/>
              </a:ext>
            </a:extLst>
          </p:cNvPr>
          <p:cNvSpPr txBox="1"/>
          <p:nvPr/>
        </p:nvSpPr>
        <p:spPr>
          <a:xfrm>
            <a:off x="1572443" y="4120635"/>
            <a:ext cx="7501219" cy="400110"/>
          </a:xfrm>
          <a:prstGeom prst="rect">
            <a:avLst/>
          </a:prstGeom>
          <a:solidFill>
            <a:schemeClr val="bg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従属変数</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ストリーミング音楽サービス・アプリに対する満足度</a:t>
            </a:r>
            <a:r>
              <a:rPr kumimoji="1" lang="en-US" altLang="ja-JP"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endParaRPr kumimoji="1" lang="ja-JP" altLang="en-US" sz="20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32" name="テキスト ボックス 31">
            <a:extLst>
              <a:ext uri="{FF2B5EF4-FFF2-40B4-BE49-F238E27FC236}">
                <a16:creationId xmlns:a16="http://schemas.microsoft.com/office/drawing/2014/main" id="{FBC3CCB2-4697-4E02-A21F-65993416CFDB}"/>
              </a:ext>
            </a:extLst>
          </p:cNvPr>
          <p:cNvSpPr txBox="1"/>
          <p:nvPr/>
        </p:nvSpPr>
        <p:spPr>
          <a:xfrm>
            <a:off x="8667083" y="6294641"/>
            <a:ext cx="240846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1" lang="ja-JP" altLang="en-US" sz="18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従属変数は６種類</a:t>
            </a:r>
          </a:p>
        </p:txBody>
      </p:sp>
      <p:pic>
        <p:nvPicPr>
          <p:cNvPr id="16" name="図 15" descr="アンケート④修正1210③.pdf - Adobe Acrobat Pro DC">
            <a:extLst>
              <a:ext uri="{FF2B5EF4-FFF2-40B4-BE49-F238E27FC236}">
                <a16:creationId xmlns:a16="http://schemas.microsoft.com/office/drawing/2014/main" id="{5D1AF458-CC48-BD40-9D91-6BCC933CE75B}"/>
              </a:ext>
            </a:extLst>
          </p:cNvPr>
          <p:cNvPicPr>
            <a:picLocks noChangeAspect="1"/>
          </p:cNvPicPr>
          <p:nvPr/>
        </p:nvPicPr>
        <p:blipFill rotWithShape="1">
          <a:blip r:embed="rId2">
            <a:extLst>
              <a:ext uri="{28A0092B-C50C-407E-A947-70E740481C1C}">
                <a14:useLocalDpi xmlns:a14="http://schemas.microsoft.com/office/drawing/2010/main" val="0"/>
              </a:ext>
            </a:extLst>
          </a:blip>
          <a:srcRect l="6886" t="49937" r="22273" b="25813"/>
          <a:stretch/>
        </p:blipFill>
        <p:spPr>
          <a:xfrm>
            <a:off x="943984" y="1816164"/>
            <a:ext cx="10131562" cy="1627951"/>
          </a:xfrm>
          <a:prstGeom prst="rect">
            <a:avLst/>
          </a:prstGeom>
          <a:ln w="12700">
            <a:noFill/>
          </a:ln>
        </p:spPr>
      </p:pic>
      <p:pic>
        <p:nvPicPr>
          <p:cNvPr id="18" name="図 17" descr="アンケート④修正1210③.pdf - Adobe Acrobat Pro DC">
            <a:extLst>
              <a:ext uri="{FF2B5EF4-FFF2-40B4-BE49-F238E27FC236}">
                <a16:creationId xmlns:a16="http://schemas.microsoft.com/office/drawing/2014/main" id="{2D64AC0E-BB80-4792-B89F-AB189DC1A6EA}"/>
              </a:ext>
            </a:extLst>
          </p:cNvPr>
          <p:cNvPicPr>
            <a:picLocks noChangeAspect="1"/>
          </p:cNvPicPr>
          <p:nvPr/>
        </p:nvPicPr>
        <p:blipFill rotWithShape="1">
          <a:blip r:embed="rId3">
            <a:extLst>
              <a:ext uri="{28A0092B-C50C-407E-A947-70E740481C1C}">
                <a14:useLocalDpi xmlns:a14="http://schemas.microsoft.com/office/drawing/2010/main" val="0"/>
              </a:ext>
            </a:extLst>
          </a:blip>
          <a:srcRect l="7636" t="56062" r="24183" b="24813"/>
          <a:stretch/>
        </p:blipFill>
        <p:spPr>
          <a:xfrm>
            <a:off x="940777" y="4520745"/>
            <a:ext cx="10134770" cy="1592703"/>
          </a:xfrm>
          <a:prstGeom prst="rect">
            <a:avLst/>
          </a:prstGeom>
          <a:ln w="19050">
            <a:noFill/>
          </a:ln>
        </p:spPr>
      </p:pic>
      <p:sp>
        <p:nvSpPr>
          <p:cNvPr id="3" name="正方形/長方形 2"/>
          <p:cNvSpPr/>
          <p:nvPr/>
        </p:nvSpPr>
        <p:spPr>
          <a:xfrm>
            <a:off x="8667083" y="3566043"/>
            <a:ext cx="2262158"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1800" b="1"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a:t>
            </a:r>
            <a:r>
              <a:rPr kumimoji="0" lang="ja-JP" altLang="en-US" sz="1800" b="1" i="0" u="sng"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rPr>
              <a:t>独立変数は６種類</a:t>
            </a:r>
          </a:p>
        </p:txBody>
      </p:sp>
    </p:spTree>
    <p:extLst>
      <p:ext uri="{BB962C8B-B14F-4D97-AF65-F5344CB8AC3E}">
        <p14:creationId xmlns:p14="http://schemas.microsoft.com/office/powerpoint/2010/main" val="265825470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BDCFEDBB-8865-AB4B-A8C6-CB39332EBD4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72</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6" name="テキスト ボックス 5">
            <a:extLst>
              <a:ext uri="{FF2B5EF4-FFF2-40B4-BE49-F238E27FC236}">
                <a16:creationId xmlns:a16="http://schemas.microsoft.com/office/drawing/2014/main" id="{C2F19BA3-DDCF-DE4B-A74A-87C41522DAD8}"/>
              </a:ext>
            </a:extLst>
          </p:cNvPr>
          <p:cNvSpPr txBox="1"/>
          <p:nvPr/>
        </p:nvSpPr>
        <p:spPr>
          <a:xfrm>
            <a:off x="5819239" y="4018040"/>
            <a:ext cx="6175253"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回帰係数：</a:t>
            </a:r>
            <a:r>
              <a:rPr kumimoji="0"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.233</a:t>
            </a: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有意確率：</a:t>
            </a:r>
            <a:r>
              <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12.8</a:t>
            </a:r>
            <a:r>
              <a:rPr kumimoji="1" lang="ja-JP" altLang="en-US"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endParaRPr kumimoji="1" lang="en-US" altLang="ja-JP" sz="32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pic>
        <p:nvPicPr>
          <p:cNvPr id="15" name="図 14">
            <a:extLst>
              <a:ext uri="{FF2B5EF4-FFF2-40B4-BE49-F238E27FC236}">
                <a16:creationId xmlns:a16="http://schemas.microsoft.com/office/drawing/2014/main" id="{CD64BBF1-BC69-FE4A-9571-602847274ECA}"/>
              </a:ext>
            </a:extLst>
          </p:cNvPr>
          <p:cNvPicPr>
            <a:picLocks noChangeAspect="1"/>
          </p:cNvPicPr>
          <p:nvPr/>
        </p:nvPicPr>
        <p:blipFill rotWithShape="1">
          <a:blip r:embed="rId2"/>
          <a:srcRect l="2005" t="1861" r="1079" b="2533"/>
          <a:stretch/>
        </p:blipFill>
        <p:spPr>
          <a:xfrm>
            <a:off x="522442" y="1999477"/>
            <a:ext cx="5187151" cy="4093592"/>
          </a:xfrm>
          <a:prstGeom prst="rect">
            <a:avLst/>
          </a:prstGeom>
        </p:spPr>
      </p:pic>
      <p:sp>
        <p:nvSpPr>
          <p:cNvPr id="18" name="タイトル 1">
            <a:extLst>
              <a:ext uri="{FF2B5EF4-FFF2-40B4-BE49-F238E27FC236}">
                <a16:creationId xmlns:a16="http://schemas.microsoft.com/office/drawing/2014/main" id="{D848BEEE-C679-D144-82C5-B33F9A244BF2}"/>
              </a:ext>
            </a:extLst>
          </p:cNvPr>
          <p:cNvSpPr>
            <a:spLocks noGrp="1"/>
          </p:cNvSpPr>
          <p:nvPr>
            <p:ph type="title"/>
          </p:nvPr>
        </p:nvSpPr>
        <p:spPr/>
        <p:txBody>
          <a:bodyPr/>
          <a:lstStyle/>
          <a:p>
            <a:r>
              <a:rPr lang="ja-JP" altLang="en-US" dirty="0"/>
              <a:t>検証結果</a:t>
            </a:r>
            <a:r>
              <a:rPr lang="en-US" altLang="ja-JP" dirty="0"/>
              <a:t/>
            </a:r>
            <a:br>
              <a:rPr lang="en-US" altLang="ja-JP" dirty="0"/>
            </a:br>
            <a:r>
              <a:rPr lang="ja-JP" altLang="en-US" dirty="0"/>
              <a:t>～追加検証～</a:t>
            </a:r>
            <a:endParaRPr kumimoji="1" lang="ja-JP" altLang="en-US" dirty="0"/>
          </a:p>
        </p:txBody>
      </p:sp>
      <p:pic>
        <p:nvPicPr>
          <p:cNvPr id="19" name="図 18">
            <a:extLst>
              <a:ext uri="{FF2B5EF4-FFF2-40B4-BE49-F238E27FC236}">
                <a16:creationId xmlns:a16="http://schemas.microsoft.com/office/drawing/2014/main" id="{D539083A-975D-C840-90B6-D62B88204A36}"/>
              </a:ext>
            </a:extLst>
          </p:cNvPr>
          <p:cNvPicPr>
            <a:picLocks noChangeAspect="1"/>
          </p:cNvPicPr>
          <p:nvPr/>
        </p:nvPicPr>
        <p:blipFill rotWithShape="1">
          <a:blip r:embed="rId3"/>
          <a:srcRect l="1053" t="5455" r="3948" b="9989"/>
          <a:stretch/>
        </p:blipFill>
        <p:spPr>
          <a:xfrm>
            <a:off x="5832205" y="1931896"/>
            <a:ext cx="6149320" cy="1319904"/>
          </a:xfrm>
          <a:prstGeom prst="rect">
            <a:avLst/>
          </a:prstGeom>
        </p:spPr>
      </p:pic>
      <p:sp>
        <p:nvSpPr>
          <p:cNvPr id="20" name="楕円 5">
            <a:extLst>
              <a:ext uri="{FF2B5EF4-FFF2-40B4-BE49-F238E27FC236}">
                <a16:creationId xmlns:a16="http://schemas.microsoft.com/office/drawing/2014/main" id="{2AED83E3-E29E-144A-8C9D-D21CE1E2D0CB}"/>
              </a:ext>
            </a:extLst>
          </p:cNvPr>
          <p:cNvSpPr/>
          <p:nvPr/>
        </p:nvSpPr>
        <p:spPr>
          <a:xfrm>
            <a:off x="9894277" y="2790495"/>
            <a:ext cx="457200" cy="32050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1" name="楕円 5">
            <a:extLst>
              <a:ext uri="{FF2B5EF4-FFF2-40B4-BE49-F238E27FC236}">
                <a16:creationId xmlns:a16="http://schemas.microsoft.com/office/drawing/2014/main" id="{2AED83E3-E29E-144A-8C9D-D21CE1E2D0CB}"/>
              </a:ext>
            </a:extLst>
          </p:cNvPr>
          <p:cNvSpPr/>
          <p:nvPr/>
        </p:nvSpPr>
        <p:spPr>
          <a:xfrm>
            <a:off x="11444654" y="2790496"/>
            <a:ext cx="457200" cy="32050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7796969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D848BEEE-C679-D144-82C5-B33F9A244BF2}"/>
              </a:ext>
            </a:extLst>
          </p:cNvPr>
          <p:cNvSpPr>
            <a:spLocks noGrp="1"/>
          </p:cNvSpPr>
          <p:nvPr>
            <p:ph type="title"/>
          </p:nvPr>
        </p:nvSpPr>
        <p:spPr/>
        <p:txBody>
          <a:bodyPr/>
          <a:lstStyle/>
          <a:p>
            <a:r>
              <a:rPr lang="ja-JP" altLang="en-US" dirty="0"/>
              <a:t>検証結果まとめ</a:t>
            </a:r>
            <a:r>
              <a:rPr lang="en-US" altLang="ja-JP" dirty="0"/>
              <a:t/>
            </a:r>
            <a:br>
              <a:rPr lang="en-US" altLang="ja-JP" dirty="0"/>
            </a:br>
            <a:r>
              <a:rPr lang="ja-JP" altLang="en-US" dirty="0"/>
              <a:t>～追加検証～</a:t>
            </a:r>
            <a:endParaRPr kumimoji="1" lang="ja-JP" altLang="en-US" dirty="0"/>
          </a:p>
        </p:txBody>
      </p:sp>
      <p:sp>
        <p:nvSpPr>
          <p:cNvPr id="4" name="テキスト ボックス 3"/>
          <p:cNvSpPr txBox="1"/>
          <p:nvPr/>
        </p:nvSpPr>
        <p:spPr>
          <a:xfrm>
            <a:off x="774760" y="5397329"/>
            <a:ext cx="10642478" cy="954107"/>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a:t>
            </a:r>
            <a:r>
              <a:rPr kumimoji="1"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高関与の人</a:t>
            </a: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の場合では、</a:t>
            </a:r>
            <a:r>
              <a:rPr kumimoji="1"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プレイリストの魅力度と</a:t>
            </a:r>
            <a:endParaRPr kumimoji="1" lang="en-US" altLang="ja-JP"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ストリーミング音楽サービスの満足度に関係があるとはいえない</a:t>
            </a:r>
            <a:endParaRPr kumimoji="1" lang="ja-JP" altLang="en-US" sz="2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5" name="テキスト ボックス 4"/>
          <p:cNvSpPr txBox="1"/>
          <p:nvPr/>
        </p:nvSpPr>
        <p:spPr>
          <a:xfrm>
            <a:off x="621376" y="2456872"/>
            <a:ext cx="10949247" cy="1200329"/>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曲選択に対して高関与な人の場合においては、</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プレイリストの魅力度と</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ストリーミング音楽サービスの満足度に関係において回帰係数は</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0.223</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ではあったが、有意な結果ではなかった（</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p = 0.128</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p>
        </p:txBody>
      </p:sp>
      <p:sp>
        <p:nvSpPr>
          <p:cNvPr id="6" name="角丸四角形 5"/>
          <p:cNvSpPr/>
          <p:nvPr/>
        </p:nvSpPr>
        <p:spPr>
          <a:xfrm>
            <a:off x="406401" y="2361906"/>
            <a:ext cx="11381046" cy="1390262"/>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7" name="角丸四角形 6"/>
          <p:cNvSpPr/>
          <p:nvPr/>
        </p:nvSpPr>
        <p:spPr>
          <a:xfrm>
            <a:off x="729787" y="5283254"/>
            <a:ext cx="10732423" cy="1182255"/>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78636566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52E7B0-8F15-E54C-A8C1-171720C4902F}"/>
              </a:ext>
            </a:extLst>
          </p:cNvPr>
          <p:cNvSpPr>
            <a:spLocks noGrp="1"/>
          </p:cNvSpPr>
          <p:nvPr>
            <p:ph type="title"/>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169F8B5D-7BF0-AF49-9FA9-DB0AE78266C9}"/>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スライド番号プレースホルダー 1">
            <a:extLst>
              <a:ext uri="{FF2B5EF4-FFF2-40B4-BE49-F238E27FC236}">
                <a16:creationId xmlns:a16="http://schemas.microsoft.com/office/drawing/2014/main" id="{19FAA047-0688-9246-A0EF-79A56CB5638E}"/>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24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5" name="スライド番号プレースホルダー 1">
            <a:extLst>
              <a:ext uri="{FF2B5EF4-FFF2-40B4-BE49-F238E27FC236}">
                <a16:creationId xmlns:a16="http://schemas.microsoft.com/office/drawing/2014/main" id="{037A5BC7-0CF3-924B-B28C-73513FF5FC31}"/>
              </a:ext>
            </a:extLst>
          </p:cNvPr>
          <p:cNvSpPr txBox="1">
            <a:spLocks/>
          </p:cNvSpPr>
          <p:nvPr/>
        </p:nvSpPr>
        <p:spPr>
          <a:xfrm>
            <a:off x="10558300" y="5956137"/>
            <a:ext cx="1052510" cy="365125"/>
          </a:xfrm>
          <a:prstGeom prst="rect">
            <a:avLst/>
          </a:prstGeom>
        </p:spPr>
        <p:txBody>
          <a:bodyPr vert="horz" lIns="91440" tIns="45720" rIns="91440" bIns="45720" rtlCol="0" anchor="ctr"/>
          <a:lstStyle>
            <a:defPPr>
              <a:defRPr lang="en-US"/>
            </a:defPPr>
            <a:lvl1pPr marL="0" algn="r" defTabSz="457200" rtl="0" eaLnBrk="1" latinLnBrk="0" hangingPunct="1">
              <a:defRPr sz="2000" kern="1200">
                <a:solidFill>
                  <a:schemeClr val="accent2"/>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smtClean="0">
                <a:ln>
                  <a:noFill/>
                </a:ln>
                <a:solidFill>
                  <a:srgbClr val="629DD1"/>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0" lang="en-US" sz="2000" b="0" i="0" u="none" strike="noStrike" kern="1200" cap="none" spc="0" normalizeH="0" baseline="0" noProof="0">
              <a:ln>
                <a:noFill/>
              </a:ln>
              <a:solidFill>
                <a:srgbClr val="629DD1"/>
              </a:solidFill>
              <a:effectLst/>
              <a:uLnTx/>
              <a:uFillTx/>
              <a:latin typeface="游ゴシック" panose="020F0502020204030204"/>
              <a:ea typeface="+mn-ea"/>
              <a:cs typeface="+mn-cs"/>
            </a:endParaRPr>
          </a:p>
        </p:txBody>
      </p:sp>
      <p:sp>
        <p:nvSpPr>
          <p:cNvPr id="6" name="正方形/長方形 5">
            <a:extLst>
              <a:ext uri="{FF2B5EF4-FFF2-40B4-BE49-F238E27FC236}">
                <a16:creationId xmlns:a16="http://schemas.microsoft.com/office/drawing/2014/main" id="{8E057210-37A5-9F45-93A6-A814BDAE97F7}"/>
              </a:ext>
            </a:extLst>
          </p:cNvPr>
          <p:cNvSpPr/>
          <p:nvPr/>
        </p:nvSpPr>
        <p:spPr>
          <a:xfrm>
            <a:off x="0" y="0"/>
            <a:ext cx="12192000" cy="6858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7" name="正方形/長方形 6">
            <a:extLst>
              <a:ext uri="{FF2B5EF4-FFF2-40B4-BE49-F238E27FC236}">
                <a16:creationId xmlns:a16="http://schemas.microsoft.com/office/drawing/2014/main" id="{1603622C-1AD2-0F49-80FC-1437B0BBED54}"/>
              </a:ext>
            </a:extLst>
          </p:cNvPr>
          <p:cNvSpPr/>
          <p:nvPr/>
        </p:nvSpPr>
        <p:spPr>
          <a:xfrm>
            <a:off x="2550268" y="2662946"/>
            <a:ext cx="7091464" cy="1532107"/>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4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インプリケーション</a:t>
            </a:r>
            <a:endParaRPr kumimoji="1" lang="ja-JP" altLang="en-US" sz="44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Tree>
    <p:extLst>
      <p:ext uri="{BB962C8B-B14F-4D97-AF65-F5344CB8AC3E}">
        <p14:creationId xmlns:p14="http://schemas.microsoft.com/office/powerpoint/2010/main" val="27412180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6EA5D0-6D4C-2147-B93F-BE0788F46641}"/>
              </a:ext>
            </a:extLst>
          </p:cNvPr>
          <p:cNvSpPr>
            <a:spLocks noGrp="1"/>
          </p:cNvSpPr>
          <p:nvPr>
            <p:ph type="title"/>
          </p:nvPr>
        </p:nvSpPr>
        <p:spPr/>
        <p:txBody>
          <a:bodyPr/>
          <a:lstStyle/>
          <a:p>
            <a:r>
              <a:rPr lang="en-US" altLang="ja-JP" dirty="0"/>
              <a:t/>
            </a:r>
            <a:br>
              <a:rPr lang="en-US" altLang="ja-JP" dirty="0"/>
            </a:br>
            <a:r>
              <a:rPr lang="ja-JP" altLang="en-US" sz="3600" dirty="0"/>
              <a:t>学術的</a:t>
            </a:r>
            <a:r>
              <a:rPr kumimoji="1" lang="ja-JP" altLang="en-US" sz="3600" dirty="0"/>
              <a:t>インプリケーション</a:t>
            </a:r>
            <a:endParaRPr kumimoji="1" lang="ja-JP" altLang="en-US" dirty="0"/>
          </a:p>
        </p:txBody>
      </p:sp>
      <p:sp>
        <p:nvSpPr>
          <p:cNvPr id="3" name="スライド番号プレースホルダー 2">
            <a:extLst>
              <a:ext uri="{FF2B5EF4-FFF2-40B4-BE49-F238E27FC236}">
                <a16:creationId xmlns:a16="http://schemas.microsoft.com/office/drawing/2014/main" id="{6D130A9B-9E9C-1B4B-B23B-CC9616C976B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75</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D8DCBF6F-7936-7748-8D84-D6E170D02732}"/>
              </a:ext>
            </a:extLst>
          </p:cNvPr>
          <p:cNvSpPr txBox="1"/>
          <p:nvPr/>
        </p:nvSpPr>
        <p:spPr>
          <a:xfrm>
            <a:off x="752475" y="3042433"/>
            <a:ext cx="10506652" cy="267765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①</a:t>
            </a:r>
            <a:r>
              <a:rPr kumimoji="0" lang="ja-JP" altLang="en-US" sz="2800" b="0" i="0" u="sng"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ストリーミング音楽サービスに関する研究として</a:t>
            </a: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357188" marR="0" lvl="0" indent="-357188"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消費者行動の観点から分析し、その結果、</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357188" marR="0" lvl="0" indent="-357188"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「低関与の人においてプレイリストの魅力度がストリーミング音楽サービスの満足度に影響を与える」ということを</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357188" marR="0" lvl="0" indent="-357188"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　確認することができた。</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6" name="角丸四角形 5">
            <a:extLst>
              <a:ext uri="{FF2B5EF4-FFF2-40B4-BE49-F238E27FC236}">
                <a16:creationId xmlns:a16="http://schemas.microsoft.com/office/drawing/2014/main" id="{E5637174-A222-554C-A3EF-ACE564F307B8}"/>
              </a:ext>
            </a:extLst>
          </p:cNvPr>
          <p:cNvSpPr/>
          <p:nvPr/>
        </p:nvSpPr>
        <p:spPr>
          <a:xfrm>
            <a:off x="752475" y="2760149"/>
            <a:ext cx="10601325" cy="2661025"/>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12952229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76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3" name="スライド番号プレースホルダー 2">
            <a:extLst>
              <a:ext uri="{FF2B5EF4-FFF2-40B4-BE49-F238E27FC236}">
                <a16:creationId xmlns:a16="http://schemas.microsoft.com/office/drawing/2014/main" id="{6D130A9B-9E9C-1B4B-B23B-CC9616C976BF}"/>
              </a:ext>
            </a:extLst>
          </p:cNvPr>
          <p:cNvSpPr txBox="1">
            <a:spLocks/>
          </p:cNvSpPr>
          <p:nvPr/>
        </p:nvSpPr>
        <p:spPr>
          <a:xfrm>
            <a:off x="9449493" y="65214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24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grpSp>
        <p:nvGrpSpPr>
          <p:cNvPr id="26" name="グループ化 25"/>
          <p:cNvGrpSpPr/>
          <p:nvPr/>
        </p:nvGrpSpPr>
        <p:grpSpPr>
          <a:xfrm>
            <a:off x="728505" y="756948"/>
            <a:ext cx="10831944" cy="3491605"/>
            <a:chOff x="591127" y="1749457"/>
            <a:chExt cx="10831944" cy="3491605"/>
          </a:xfrm>
        </p:grpSpPr>
        <p:sp>
          <p:nvSpPr>
            <p:cNvPr id="4" name="角丸四角形 3"/>
            <p:cNvSpPr/>
            <p:nvPr/>
          </p:nvSpPr>
          <p:spPr>
            <a:xfrm>
              <a:off x="591127" y="1798683"/>
              <a:ext cx="2984501" cy="1468582"/>
            </a:xfrm>
            <a:prstGeom prst="roundRect">
              <a:avLst/>
            </a:prstGeom>
            <a:ln w="38100">
              <a:solidFill>
                <a:schemeClr val="accent6"/>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5" name="テキスト ボックス 4"/>
            <p:cNvSpPr txBox="1"/>
            <p:nvPr/>
          </p:nvSpPr>
          <p:spPr>
            <a:xfrm>
              <a:off x="627907" y="2140071"/>
              <a:ext cx="2978728" cy="76944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4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数の多さ</a:t>
              </a:r>
            </a:p>
          </p:txBody>
        </p:sp>
        <p:sp>
          <p:nvSpPr>
            <p:cNvPr id="6" name="角丸四角形 5"/>
            <p:cNvSpPr/>
            <p:nvPr/>
          </p:nvSpPr>
          <p:spPr>
            <a:xfrm>
              <a:off x="8280398" y="1749457"/>
              <a:ext cx="3142673" cy="1706517"/>
            </a:xfrm>
            <a:prstGeom prst="roundRect">
              <a:avLst/>
            </a:prstGeom>
            <a:ln w="7620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7" name="テキスト ボックス 6"/>
            <p:cNvSpPr txBox="1"/>
            <p:nvPr/>
          </p:nvSpPr>
          <p:spPr>
            <a:xfrm>
              <a:off x="8356929" y="1870017"/>
              <a:ext cx="3004128" cy="144655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結果</a:t>
              </a:r>
              <a:endParaRPr kumimoji="0" lang="en-US" altLang="ja-JP" sz="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プラットフォームの</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満足</a:t>
              </a:r>
              <a:endPar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8" name="角丸四角形 7"/>
            <p:cNvSpPr/>
            <p:nvPr/>
          </p:nvSpPr>
          <p:spPr>
            <a:xfrm>
              <a:off x="612380" y="3772480"/>
              <a:ext cx="2984501" cy="1468582"/>
            </a:xfrm>
            <a:prstGeom prst="roundRect">
              <a:avLst/>
            </a:prstGeom>
            <a:ln w="38100">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9" name="テキスト ボックス 8"/>
            <p:cNvSpPr txBox="1"/>
            <p:nvPr/>
          </p:nvSpPr>
          <p:spPr>
            <a:xfrm>
              <a:off x="627907" y="4004108"/>
              <a:ext cx="2966029" cy="107721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推奨</a:t>
              </a:r>
              <a:r>
                <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リスト</a:t>
              </a:r>
              <a:endParaRPr kumimoji="1"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候補リスト</a:t>
              </a:r>
              <a:endPar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10" name="下矢印 9">
              <a:extLst>
                <a:ext uri="{FF2B5EF4-FFF2-40B4-BE49-F238E27FC236}">
                  <a16:creationId xmlns:a16="http://schemas.microsoft.com/office/drawing/2014/main" id="{8A6F14E0-C390-184C-85B8-8047EE8D6CA4}"/>
                </a:ext>
              </a:extLst>
            </p:cNvPr>
            <p:cNvSpPr/>
            <p:nvPr/>
          </p:nvSpPr>
          <p:spPr>
            <a:xfrm rot="16200000">
              <a:off x="5715310" y="351870"/>
              <a:ext cx="458804" cy="4353738"/>
            </a:xfrm>
            <a:prstGeom prst="downArrow">
              <a:avLst>
                <a:gd name="adj1" fmla="val 50000"/>
                <a:gd name="adj2" fmla="val 36713"/>
              </a:avLst>
            </a:prstGeom>
            <a:solidFill>
              <a:schemeClr val="accent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1" i="0" u="none" strike="noStrike" kern="1200" cap="none" spc="0" normalizeH="0" baseline="0" noProof="0">
                <a:ln>
                  <a:noFill/>
                </a:ln>
                <a:solidFill>
                  <a:prstClr val="white"/>
                </a:solidFill>
                <a:effectLst/>
                <a:uLnTx/>
                <a:uFillTx/>
                <a:latin typeface="Yu Gothic Medium" panose="020B0400000000000000" pitchFamily="34" charset="-128"/>
                <a:ea typeface="Yu Gothic Medium" panose="020B0400000000000000" pitchFamily="34" charset="-128"/>
                <a:cs typeface="+mn-cs"/>
              </a:endParaRPr>
            </a:p>
          </p:txBody>
        </p:sp>
        <p:sp>
          <p:nvSpPr>
            <p:cNvPr id="11" name="下矢印 10">
              <a:extLst>
                <a:ext uri="{FF2B5EF4-FFF2-40B4-BE49-F238E27FC236}">
                  <a16:creationId xmlns:a16="http://schemas.microsoft.com/office/drawing/2014/main" id="{732C9D61-AF28-8B46-9F3A-14616DD4D651}"/>
                </a:ext>
              </a:extLst>
            </p:cNvPr>
            <p:cNvSpPr/>
            <p:nvPr/>
          </p:nvSpPr>
          <p:spPr>
            <a:xfrm rot="15345000">
              <a:off x="5733707" y="1527208"/>
              <a:ext cx="484632" cy="4634414"/>
            </a:xfrm>
            <a:prstGeom prst="downArrow">
              <a:avLst/>
            </a:prstGeom>
            <a:solidFill>
              <a:srgbClr val="F6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12" name="テキスト ボックス 11"/>
            <p:cNvSpPr txBox="1"/>
            <p:nvPr/>
          </p:nvSpPr>
          <p:spPr>
            <a:xfrm>
              <a:off x="3935394" y="1783579"/>
              <a:ext cx="4565126"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先行研究</a:t>
              </a:r>
              <a:r>
                <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ネットワーク効果</a:t>
              </a:r>
              <a:r>
                <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t>
              </a:r>
              <a:endPar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2" name="テキスト ボックス 21"/>
            <p:cNvSpPr txBox="1"/>
            <p:nvPr/>
          </p:nvSpPr>
          <p:spPr>
            <a:xfrm>
              <a:off x="6163726" y="4214383"/>
              <a:ext cx="2459066"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今回の研究</a:t>
              </a:r>
              <a:endParaRPr kumimoji="1" lang="en-US" altLang="ja-JP"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3" name="星 5 22"/>
            <p:cNvSpPr/>
            <p:nvPr/>
          </p:nvSpPr>
          <p:spPr>
            <a:xfrm>
              <a:off x="5521325" y="4160484"/>
              <a:ext cx="693712" cy="60093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grpSp>
      <p:sp>
        <p:nvSpPr>
          <p:cNvPr id="27" name="角丸四角形吹き出し 26"/>
          <p:cNvSpPr/>
          <p:nvPr/>
        </p:nvSpPr>
        <p:spPr>
          <a:xfrm>
            <a:off x="129310" y="4679175"/>
            <a:ext cx="11852508" cy="1842275"/>
          </a:xfrm>
          <a:prstGeom prst="wedgeRoundRectCallout">
            <a:avLst>
              <a:gd name="adj1" fmla="val -1044"/>
              <a:gd name="adj2" fmla="val -96516"/>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②</a:t>
            </a:r>
            <a:r>
              <a:rPr kumimoji="0" lang="ja-JP" altLang="en-US" sz="2800" b="0" i="0" u="sng"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プラットフォームビジネスに関する研究として</a:t>
            </a:r>
            <a:endParaRPr kumimoji="0" lang="en-US" altLang="ja-JP" sz="2800" b="0" i="0" u="sng"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「プラットフォームビジネスにとって重要なことは、数の多さだけでなく、低関与の人には選択肢をリスト化して推奨してあげることが新たな満足につながる」ということを示唆できた</a:t>
            </a:r>
            <a:endParaRPr kumimoji="0"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40993352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3EDF9E-8657-C644-BB9D-CFC4040BC35D}"/>
              </a:ext>
            </a:extLst>
          </p:cNvPr>
          <p:cNvSpPr>
            <a:spLocks noGrp="1"/>
          </p:cNvSpPr>
          <p:nvPr>
            <p:ph type="title"/>
          </p:nvPr>
        </p:nvSpPr>
        <p:spPr/>
        <p:txBody>
          <a:bodyPr/>
          <a:lstStyle/>
          <a:p>
            <a:r>
              <a:rPr kumimoji="1" lang="en-US" altLang="ja-JP" dirty="0"/>
              <a:t/>
            </a:r>
            <a:br>
              <a:rPr kumimoji="1" lang="en-US" altLang="ja-JP" dirty="0"/>
            </a:br>
            <a:r>
              <a:rPr kumimoji="1" lang="ja-JP" altLang="en-US" dirty="0"/>
              <a:t>実務的インプリケーション</a:t>
            </a:r>
          </a:p>
        </p:txBody>
      </p:sp>
      <p:sp>
        <p:nvSpPr>
          <p:cNvPr id="3" name="スライド番号プレースホルダー 2">
            <a:extLst>
              <a:ext uri="{FF2B5EF4-FFF2-40B4-BE49-F238E27FC236}">
                <a16:creationId xmlns:a16="http://schemas.microsoft.com/office/drawing/2014/main" id="{6FED6D4B-D360-BA47-A841-45EBE7E27148}"/>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9267837-0A9A-3649-9191-D13153605C7C}" type="slidenum">
              <a:rPr kumimoji="1" lang="ja-JP" alt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77</a:t>
            </a:fld>
            <a:endParaRPr kumimoji="1" lang="ja-JP" altLang="en-US" sz="24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テキスト ボックス 3">
            <a:extLst>
              <a:ext uri="{FF2B5EF4-FFF2-40B4-BE49-F238E27FC236}">
                <a16:creationId xmlns:a16="http://schemas.microsoft.com/office/drawing/2014/main" id="{3E45BF7C-B5F5-B04B-AF4E-308966634E90}"/>
              </a:ext>
            </a:extLst>
          </p:cNvPr>
          <p:cNvSpPr txBox="1"/>
          <p:nvPr/>
        </p:nvSpPr>
        <p:spPr>
          <a:xfrm>
            <a:off x="786384" y="3429713"/>
            <a:ext cx="10619232" cy="273921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3200" b="0" i="0" u="none" strike="noStrike" kern="1200" cap="none" spc="0" normalizeH="0" baseline="0" noProof="0" dirty="0">
                <a:ln>
                  <a:noFill/>
                </a:ln>
                <a:solidFill>
                  <a:srgbClr val="FF0000"/>
                </a:solidFill>
                <a:effectLst/>
                <a:uLnTx/>
                <a:uFillTx/>
                <a:latin typeface="Yu Gothic Medium" panose="020B0400000000000000" pitchFamily="34" charset="-128"/>
                <a:ea typeface="Yu Gothic Medium" panose="020B0400000000000000" pitchFamily="34" charset="-128"/>
                <a:cs typeface="+mn-cs"/>
              </a:rPr>
              <a:t>　</a:t>
            </a:r>
            <a:endParaRPr kumimoji="1" lang="en-US" altLang="ja-JP" sz="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447675" marR="0" lvl="0" indent="-447675" algn="l" defTabSz="4572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①曲選択に対して低関与な人がストリーミング音楽サービスを利用するように</a:t>
            </a: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なる</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447675" marR="0" lvl="0" indent="-447675"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②曲選択に対して低関与な人をターゲットとする</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447675" marR="0" lvl="0" indent="-447675"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③曲選択に対して低関与な人でなくも、作業用の</a:t>
            </a:r>
            <a:r>
              <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BGM</a:t>
            </a: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を選ぶといった、曲選択に対して低関与な状態が増える</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5" name="角丸四角形 4">
            <a:extLst>
              <a:ext uri="{FF2B5EF4-FFF2-40B4-BE49-F238E27FC236}">
                <a16:creationId xmlns:a16="http://schemas.microsoft.com/office/drawing/2014/main" id="{09A81E7A-7FFD-194C-BBD3-A0FA6610DA2D}"/>
              </a:ext>
            </a:extLst>
          </p:cNvPr>
          <p:cNvSpPr/>
          <p:nvPr/>
        </p:nvSpPr>
        <p:spPr>
          <a:xfrm>
            <a:off x="499872" y="3598409"/>
            <a:ext cx="11192255" cy="2771486"/>
          </a:xfrm>
          <a:prstGeom prst="roundRect">
            <a:avLst/>
          </a:prstGeom>
          <a:no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6" name="テキスト ボックス 5"/>
          <p:cNvSpPr txBox="1"/>
          <p:nvPr/>
        </p:nvSpPr>
        <p:spPr>
          <a:xfrm>
            <a:off x="643127" y="1764054"/>
            <a:ext cx="10905743" cy="181588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今後、以下のような場合が見込まれるのであれば、ストリーミング音楽サービスを提供するプラットフォームは、プレイリストを積極的に推奨していく必要があることが示唆される</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2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Tree>
    <p:extLst>
      <p:ext uri="{BB962C8B-B14F-4D97-AF65-F5344CB8AC3E}">
        <p14:creationId xmlns:p14="http://schemas.microsoft.com/office/powerpoint/2010/main" val="367412337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
            </a:r>
            <a:br>
              <a:rPr kumimoji="1" lang="en-US" altLang="ja-JP" dirty="0"/>
            </a:br>
            <a:r>
              <a:rPr kumimoji="1" lang="ja-JP" altLang="en-US" dirty="0"/>
              <a:t>参考文献・</a:t>
            </a:r>
            <a:r>
              <a:rPr kumimoji="1" lang="en-US" altLang="ja-JP" dirty="0"/>
              <a:t>URL</a:t>
            </a:r>
            <a:endParaRPr kumimoji="1" lang="ja-JP" altLang="en-US" dirty="0"/>
          </a:p>
        </p:txBody>
      </p:sp>
      <p:sp>
        <p:nvSpPr>
          <p:cNvPr id="4" name="正方形/長方形 3"/>
          <p:cNvSpPr/>
          <p:nvPr/>
        </p:nvSpPr>
        <p:spPr>
          <a:xfrm>
            <a:off x="451703" y="2216174"/>
            <a:ext cx="11288593" cy="2893100"/>
          </a:xfrm>
          <a:prstGeom prst="rect">
            <a:avLst/>
          </a:prstGeom>
        </p:spPr>
        <p:txBody>
          <a:bodyPr wrap="square">
            <a:spAutoFit/>
          </a:bodyPr>
          <a:lstStyle/>
          <a:p>
            <a:r>
              <a:rPr lang="ja-JP" altLang="en-US" sz="1400" dirty="0"/>
              <a:t>・東京</a:t>
            </a:r>
            <a:r>
              <a:rPr lang="en-US" altLang="ja-JP" sz="1400" dirty="0"/>
              <a:t>indie </a:t>
            </a:r>
            <a:r>
              <a:rPr lang="ja-JP" altLang="en-US" sz="1400" dirty="0"/>
              <a:t>「</a:t>
            </a:r>
            <a:r>
              <a:rPr lang="en-US" altLang="ja-JP" sz="1400" dirty="0"/>
              <a:t>Apple Music</a:t>
            </a:r>
            <a:r>
              <a:rPr lang="ja-JP" altLang="en-US" sz="1400" dirty="0"/>
              <a:t>の有料会員数が</a:t>
            </a:r>
            <a:r>
              <a:rPr lang="en-US" altLang="ja-JP" sz="1400" dirty="0"/>
              <a:t>2700</a:t>
            </a:r>
            <a:r>
              <a:rPr lang="ja-JP" altLang="en-US" sz="1400" dirty="0"/>
              <a:t>万人を突破！</a:t>
            </a:r>
            <a:r>
              <a:rPr lang="en-US" altLang="ja-JP" sz="1400" dirty="0"/>
              <a:t>Spotify</a:t>
            </a:r>
            <a:r>
              <a:rPr lang="ja-JP" altLang="en-US" sz="1400" dirty="0"/>
              <a:t>との差は・・・」（</a:t>
            </a:r>
            <a:r>
              <a:rPr lang="en-US" altLang="ja-JP" sz="1400" dirty="0"/>
              <a:t>2019/12/4</a:t>
            </a:r>
            <a:r>
              <a:rPr lang="ja-JP" altLang="en-US" sz="1400" dirty="0"/>
              <a:t>　アクセス）</a:t>
            </a:r>
            <a:endParaRPr lang="en-US" altLang="ja-JP" sz="1400" dirty="0"/>
          </a:p>
          <a:p>
            <a:r>
              <a:rPr lang="ja-JP" altLang="en-US" sz="1400" dirty="0"/>
              <a:t>　</a:t>
            </a:r>
            <a:r>
              <a:rPr lang="en-US" altLang="ja-JP" sz="1400" dirty="0">
                <a:hlinkClick r:id="rId2"/>
              </a:rPr>
              <a:t>https://tokyo-indie-band.com/2017/06/apple-music-subscribers-27-million.html</a:t>
            </a:r>
            <a:r>
              <a:rPr lang="ja-JP" altLang="en-US" sz="1400" dirty="0">
                <a:solidFill>
                  <a:schemeClr val="tx1">
                    <a:lumMod val="50000"/>
                    <a:lumOff val="50000"/>
                  </a:schemeClr>
                </a:solidFill>
              </a:rPr>
              <a:t>（アップルグラフ関連）</a:t>
            </a:r>
            <a:endParaRPr lang="en-US" altLang="ja-JP" sz="1400" dirty="0">
              <a:solidFill>
                <a:schemeClr val="tx1">
                  <a:lumMod val="50000"/>
                  <a:lumOff val="50000"/>
                </a:schemeClr>
              </a:solidFill>
            </a:endParaRPr>
          </a:p>
          <a:p>
            <a:r>
              <a:rPr lang="ja-JP" altLang="en-US" sz="1400" dirty="0"/>
              <a:t>・株式会社チームチャンネル</a:t>
            </a:r>
            <a:r>
              <a:rPr lang="en-US" altLang="ja-JP" sz="1400" dirty="0"/>
              <a:t>web</a:t>
            </a:r>
            <a:r>
              <a:rPr lang="ja-JP" altLang="en-US" sz="1400" dirty="0"/>
              <a:t>サイト「ホットペッパービューティーの特徴」（</a:t>
            </a:r>
            <a:r>
              <a:rPr lang="en-US" altLang="ja-JP" sz="1400" dirty="0"/>
              <a:t>2019/12/1</a:t>
            </a:r>
            <a:r>
              <a:rPr lang="ja-JP" altLang="en-US" sz="1400" dirty="0"/>
              <a:t>　アクセス）</a:t>
            </a:r>
            <a:endParaRPr lang="en-US" altLang="ja-JP" sz="1400" dirty="0"/>
          </a:p>
          <a:p>
            <a:r>
              <a:rPr lang="ja-JP" altLang="en-US" sz="1400" dirty="0"/>
              <a:t>　</a:t>
            </a:r>
            <a:r>
              <a:rPr lang="en-US" altLang="ja-JP" sz="1400" dirty="0">
                <a:hlinkClick r:id="rId3"/>
              </a:rPr>
              <a:t>https://www.t-c.co.jp/hotpepper/</a:t>
            </a:r>
            <a:r>
              <a:rPr lang="ja-JP" altLang="en-US" sz="1400" dirty="0">
                <a:solidFill>
                  <a:schemeClr val="tx1">
                    <a:lumMod val="50000"/>
                    <a:lumOff val="50000"/>
                  </a:schemeClr>
                </a:solidFill>
              </a:rPr>
              <a:t>（ホットペッパービューティー店舗数＆会員数推移）</a:t>
            </a:r>
            <a:endParaRPr lang="en-US" altLang="ja-JP" sz="1400" dirty="0">
              <a:solidFill>
                <a:schemeClr val="tx1">
                  <a:lumMod val="50000"/>
                  <a:lumOff val="50000"/>
                </a:schemeClr>
              </a:solidFill>
            </a:endParaRPr>
          </a:p>
          <a:p>
            <a:r>
              <a:rPr lang="ja-JP" altLang="en-US" sz="1400" dirty="0"/>
              <a:t>・ロボスタ</a:t>
            </a:r>
            <a:r>
              <a:rPr lang="en-US" altLang="ja-JP" sz="1400" dirty="0"/>
              <a:t>web</a:t>
            </a:r>
            <a:r>
              <a:rPr lang="ja-JP" altLang="en-US" sz="1400" dirty="0"/>
              <a:t>サイト「</a:t>
            </a:r>
            <a:r>
              <a:rPr lang="en-US" altLang="ja-JP" sz="1400" dirty="0"/>
              <a:t>【</a:t>
            </a:r>
            <a:r>
              <a:rPr lang="ja-JP" altLang="en-US" sz="1400" dirty="0"/>
              <a:t>調査</a:t>
            </a:r>
            <a:r>
              <a:rPr lang="en-US" altLang="ja-JP" sz="1400" dirty="0"/>
              <a:t>】『</a:t>
            </a:r>
            <a:r>
              <a:rPr lang="ja-JP" altLang="en-US" sz="1400" dirty="0"/>
              <a:t>定額制音楽配信サービス</a:t>
            </a:r>
            <a:r>
              <a:rPr lang="en-US" altLang="ja-JP" sz="1400" dirty="0"/>
              <a:t>』</a:t>
            </a:r>
            <a:r>
              <a:rPr lang="ja-JP" altLang="en-US" sz="1400" dirty="0"/>
              <a:t>の実態調査、人気の音楽サービスは？スマートスピーカー購入との関連は？</a:t>
            </a:r>
            <a:endParaRPr lang="en-US" altLang="ja-JP" sz="1400" dirty="0"/>
          </a:p>
          <a:p>
            <a:r>
              <a:rPr lang="ja-JP" altLang="en-US" sz="1400" dirty="0"/>
              <a:t>　インプレス総研」（</a:t>
            </a:r>
            <a:r>
              <a:rPr lang="en-US" altLang="ja-JP" sz="1400" dirty="0"/>
              <a:t>2019/12/1</a:t>
            </a:r>
            <a:r>
              <a:rPr lang="ja-JP" altLang="en-US" sz="1400" dirty="0"/>
              <a:t>　アクセス）</a:t>
            </a:r>
            <a:endParaRPr lang="en-US" altLang="ja-JP" sz="1400" dirty="0"/>
          </a:p>
          <a:p>
            <a:r>
              <a:rPr lang="ja-JP" altLang="en-US" sz="1400" dirty="0"/>
              <a:t>　</a:t>
            </a:r>
            <a:r>
              <a:rPr lang="en-US" altLang="ja-JP" sz="1400" dirty="0">
                <a:hlinkClick r:id="rId4"/>
              </a:rPr>
              <a:t>https://robotstart.info/2018/04/02/impress-musicservice.html</a:t>
            </a:r>
            <a:r>
              <a:rPr lang="ja-JP" altLang="en-US" sz="1400" dirty="0">
                <a:solidFill>
                  <a:schemeClr val="tx1">
                    <a:lumMod val="50000"/>
                    <a:lumOff val="50000"/>
                  </a:schemeClr>
                </a:solidFill>
              </a:rPr>
              <a:t>（ストサ不満ランキング）</a:t>
            </a:r>
            <a:endParaRPr lang="en-US" altLang="ja-JP" sz="1400" dirty="0">
              <a:solidFill>
                <a:schemeClr val="tx1">
                  <a:lumMod val="50000"/>
                  <a:lumOff val="50000"/>
                </a:schemeClr>
              </a:solidFill>
            </a:endParaRPr>
          </a:p>
          <a:p>
            <a:r>
              <a:rPr lang="ja-JP" altLang="en-US" sz="1400" dirty="0"/>
              <a:t>・クックパッド株式会社</a:t>
            </a:r>
            <a:r>
              <a:rPr lang="en-US" altLang="ja-JP" sz="1400" dirty="0"/>
              <a:t>web</a:t>
            </a:r>
            <a:r>
              <a:rPr lang="ja-JP" altLang="en-US" sz="1400" dirty="0"/>
              <a:t>サイト「</a:t>
            </a:r>
            <a:r>
              <a:rPr lang="en-US" altLang="ja-JP" sz="1400" dirty="0"/>
              <a:t>IR</a:t>
            </a:r>
            <a:r>
              <a:rPr lang="ja-JP" altLang="en-US" sz="1400" dirty="0"/>
              <a:t>情報　決算説明資料」（</a:t>
            </a:r>
            <a:r>
              <a:rPr lang="en-US" altLang="ja-JP" sz="1400" dirty="0"/>
              <a:t>2019/12/1</a:t>
            </a:r>
            <a:r>
              <a:rPr lang="ja-JP" altLang="en-US" sz="1400" dirty="0"/>
              <a:t>　アクセス）</a:t>
            </a:r>
            <a:endParaRPr lang="en-US" altLang="ja-JP" sz="1400" dirty="0"/>
          </a:p>
          <a:p>
            <a:r>
              <a:rPr lang="ja-JP" altLang="en-US" sz="1400" dirty="0"/>
              <a:t>　</a:t>
            </a:r>
            <a:r>
              <a:rPr lang="en-US" altLang="ja-JP" sz="1400" dirty="0">
                <a:hlinkClick r:id="rId5"/>
              </a:rPr>
              <a:t>https://info.cookpad.com/ir/</a:t>
            </a:r>
            <a:r>
              <a:rPr lang="ja-JP" altLang="en-US" sz="1400" dirty="0">
                <a:solidFill>
                  <a:schemeClr val="tx1">
                    <a:lumMod val="50000"/>
                    <a:lumOff val="50000"/>
                  </a:schemeClr>
                </a:solidFill>
              </a:rPr>
              <a:t>（クックパットグラフ関連）</a:t>
            </a:r>
            <a:endParaRPr lang="en-US" altLang="ja-JP" sz="1400" dirty="0">
              <a:solidFill>
                <a:schemeClr val="tx1">
                  <a:lumMod val="50000"/>
                  <a:lumOff val="50000"/>
                </a:schemeClr>
              </a:solidFill>
            </a:endParaRPr>
          </a:p>
          <a:p>
            <a:r>
              <a:rPr lang="ja-JP" altLang="en-US" sz="1400" dirty="0"/>
              <a:t>・さよならクックパッド｜</a:t>
            </a:r>
            <a:r>
              <a:rPr lang="en-US" altLang="ja-JP" sz="1400" dirty="0"/>
              <a:t>KOMUGI</a:t>
            </a:r>
            <a:r>
              <a:rPr lang="ja-JP" altLang="en-US" sz="1400" dirty="0"/>
              <a:t>（</a:t>
            </a:r>
            <a:r>
              <a:rPr lang="en-US" altLang="ja-JP" sz="1400" dirty="0"/>
              <a:t>2019/12/4</a:t>
            </a:r>
            <a:r>
              <a:rPr lang="ja-JP" altLang="en-US" sz="1400" dirty="0"/>
              <a:t>　アクセス）</a:t>
            </a:r>
            <a:endParaRPr lang="en-US" altLang="ja-JP" sz="1400" dirty="0"/>
          </a:p>
          <a:p>
            <a:r>
              <a:rPr lang="ja-JP" altLang="en-US" sz="1400" dirty="0"/>
              <a:t>　</a:t>
            </a:r>
            <a:r>
              <a:rPr lang="en-US" altLang="ja-JP" sz="1400" dirty="0">
                <a:hlinkClick r:id="rId6"/>
              </a:rPr>
              <a:t>http://komugi.jp/?p=400</a:t>
            </a:r>
            <a:endParaRPr lang="en-US" altLang="ja-JP" sz="1400" dirty="0"/>
          </a:p>
          <a:p>
            <a:r>
              <a:rPr lang="ja-JP" altLang="en-US" sz="1400" dirty="0"/>
              <a:t>・日経クロストレンド「レシピ動画成長の理由　プロが制作、視聴は１分」 （</a:t>
            </a:r>
            <a:r>
              <a:rPr lang="en-US" altLang="ja-JP" sz="1400" dirty="0"/>
              <a:t>2019/12/4</a:t>
            </a:r>
            <a:r>
              <a:rPr lang="ja-JP" altLang="en-US" sz="1400" dirty="0"/>
              <a:t>　アクセス）</a:t>
            </a:r>
            <a:endParaRPr lang="en-US" altLang="ja-JP" sz="1400" dirty="0"/>
          </a:p>
          <a:p>
            <a:r>
              <a:rPr lang="ja-JP" altLang="en-US" sz="1400" dirty="0"/>
              <a:t>　</a:t>
            </a:r>
            <a:r>
              <a:rPr lang="en-US" altLang="ja-JP" sz="1400" dirty="0">
                <a:hlinkClick r:id="rId7"/>
              </a:rPr>
              <a:t>https://xtrend.nikkei.com/atcl/trn/pickup/15/1003590/061400990/?i_cid=nbpnxr_index</a:t>
            </a:r>
            <a:endParaRPr lang="en-US" altLang="ja-JP" sz="1400" dirty="0"/>
          </a:p>
        </p:txBody>
      </p:sp>
      <p:sp>
        <p:nvSpPr>
          <p:cNvPr id="3" name="スライド番号プレースホルダー 2">
            <a:extLst>
              <a:ext uri="{FF2B5EF4-FFF2-40B4-BE49-F238E27FC236}">
                <a16:creationId xmlns:a16="http://schemas.microsoft.com/office/drawing/2014/main" id="{0E1A64A7-EE0F-A246-AA48-E35B287D6E5B}"/>
              </a:ext>
            </a:extLst>
          </p:cNvPr>
          <p:cNvSpPr>
            <a:spLocks noGrp="1"/>
          </p:cNvSpPr>
          <p:nvPr>
            <p:ph type="sldNum" sz="quarter" idx="12"/>
          </p:nvPr>
        </p:nvSpPr>
        <p:spPr/>
        <p:txBody>
          <a:bodyPr/>
          <a:lstStyle/>
          <a:p>
            <a:fld id="{69267837-0A9A-3649-9191-D13153605C7C}" type="slidenum">
              <a:rPr kumimoji="1" lang="ja-JP" altLang="en-US" smtClean="0"/>
              <a:t>78</a:t>
            </a:fld>
            <a:endParaRPr kumimoji="1" lang="ja-JP" altLang="en-US"/>
          </a:p>
        </p:txBody>
      </p:sp>
    </p:spTree>
    <p:extLst>
      <p:ext uri="{BB962C8B-B14F-4D97-AF65-F5344CB8AC3E}">
        <p14:creationId xmlns:p14="http://schemas.microsoft.com/office/powerpoint/2010/main" val="2606152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A70769E-36AC-E64D-9335-D96F3E7105A9}"/>
              </a:ext>
            </a:extLst>
          </p:cNvPr>
          <p:cNvSpPr>
            <a:spLocks noGrp="1"/>
          </p:cNvSpPr>
          <p:nvPr>
            <p:ph type="title"/>
          </p:nvPr>
        </p:nvSpPr>
        <p:spPr/>
        <p:txBody>
          <a:bodyPr>
            <a:normAutofit/>
          </a:bodyPr>
          <a:lstStyle/>
          <a:p>
            <a:r>
              <a:rPr lang="ja-JP" altLang="en-US" dirty="0"/>
              <a:t>現状分析</a:t>
            </a:r>
            <a:r>
              <a:rPr lang="en-US" altLang="ja-JP" dirty="0"/>
              <a:t/>
            </a:r>
            <a:br>
              <a:rPr lang="en-US" altLang="ja-JP" dirty="0"/>
            </a:br>
            <a:r>
              <a:rPr lang="en-US" altLang="ja-JP" dirty="0"/>
              <a:t>〜①</a:t>
            </a:r>
            <a:r>
              <a:rPr lang="ja-JP" altLang="en-US"/>
              <a:t>音楽史上初の月額定額料金で音楽が聴き放題</a:t>
            </a:r>
            <a:r>
              <a:rPr lang="en-US" altLang="ja-JP" dirty="0"/>
              <a:t>〜</a:t>
            </a:r>
            <a:endParaRPr kumimoji="1" lang="ja-JP" altLang="en-US" dirty="0"/>
          </a:p>
        </p:txBody>
      </p:sp>
      <p:sp>
        <p:nvSpPr>
          <p:cNvPr id="2" name="スライド番号プレースホルダー 1">
            <a:extLst>
              <a:ext uri="{FF2B5EF4-FFF2-40B4-BE49-F238E27FC236}">
                <a16:creationId xmlns:a16="http://schemas.microsoft.com/office/drawing/2014/main" id="{AE7D54EA-185B-1744-9736-A1AC0CAC9EF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17" name="角丸四角形 16">
            <a:extLst>
              <a:ext uri="{FF2B5EF4-FFF2-40B4-BE49-F238E27FC236}">
                <a16:creationId xmlns:a16="http://schemas.microsoft.com/office/drawing/2014/main" id="{42142BA5-E3B3-594E-AA60-B210239AF79C}"/>
              </a:ext>
            </a:extLst>
          </p:cNvPr>
          <p:cNvSpPr/>
          <p:nvPr/>
        </p:nvSpPr>
        <p:spPr>
          <a:xfrm>
            <a:off x="295893" y="3032034"/>
            <a:ext cx="11600205" cy="2256561"/>
          </a:xfrm>
          <a:prstGeom prst="roundRect">
            <a:avLst/>
          </a:prstGeom>
          <a:noFill/>
          <a:ln w="9525" cap="flat" cmpd="sng" algn="ctr">
            <a:solidFill>
              <a:schemeClr val="tx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A66AC"/>
              </a:solidFill>
              <a:effectLst/>
              <a:uLnTx/>
              <a:uFillTx/>
              <a:latin typeface="游ゴシック" panose="020F0502020204030204"/>
              <a:ea typeface="游ゴシック" panose="020B0400000000000000" pitchFamily="34" charset="-128"/>
              <a:cs typeface="+mn-cs"/>
            </a:endParaRPr>
          </a:p>
        </p:txBody>
      </p:sp>
      <p:sp>
        <p:nvSpPr>
          <p:cNvPr id="5" name="正方形/長方形 4"/>
          <p:cNvSpPr/>
          <p:nvPr/>
        </p:nvSpPr>
        <p:spPr>
          <a:xfrm>
            <a:off x="295893" y="3428880"/>
            <a:ext cx="11895769" cy="523220"/>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rPr>
              <a:t>月額一定金額を支払うことによって、何千万曲もの曲を聞くことが可能</a:t>
            </a:r>
            <a:endParaRPr kumimoji="0" lang="en-US" altLang="ja-JP" sz="2800" b="0" i="0" u="none" strike="noStrike" kern="1200" cap="none" spc="0" normalizeH="0" baseline="0" noProof="0" dirty="0">
              <a:ln>
                <a:noFill/>
              </a:ln>
              <a:solidFill>
                <a:prstClr val="black"/>
              </a:solidFill>
              <a:effectLst/>
              <a:uLnTx/>
              <a:uFillTx/>
              <a:latin typeface="Yu Gothic Medium" panose="020B0400000000000000" pitchFamily="34" charset="-128"/>
              <a:ea typeface="Yu Gothic Medium" panose="020B0400000000000000" pitchFamily="34" charset="-128"/>
              <a:cs typeface="+mn-cs"/>
            </a:endParaRPr>
          </a:p>
        </p:txBody>
      </p:sp>
      <p:sp>
        <p:nvSpPr>
          <p:cNvPr id="6" name="テキスト ボックス 5"/>
          <p:cNvSpPr txBox="1"/>
          <p:nvPr/>
        </p:nvSpPr>
        <p:spPr>
          <a:xfrm>
            <a:off x="2254618" y="4140082"/>
            <a:ext cx="870585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Ex)</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 </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Apple Music  </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月額</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980</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円　曲数 約</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5000</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万曲</a:t>
            </a:r>
            <a:endPar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      Spotify           </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月額</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980</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円　曲数 約</a:t>
            </a:r>
            <a:r>
              <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4000</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万曲</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Tree>
    <p:extLst>
      <p:ext uri="{BB962C8B-B14F-4D97-AF65-F5344CB8AC3E}">
        <p14:creationId xmlns:p14="http://schemas.microsoft.com/office/powerpoint/2010/main" val="3534897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E7D54EA-185B-1744-9736-A1AC0CAC9EF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400" b="0" i="0" u="none" strike="noStrike" kern="1200" cap="none" spc="0" normalizeH="0" baseline="0" noProof="0" smtClean="0">
                <a:ln>
                  <a:noFill/>
                </a:ln>
                <a:solidFill>
                  <a:prstClr val="black">
                    <a:tint val="75000"/>
                  </a:prst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2400" b="0" i="0" u="none" strike="noStrike" kern="1200" cap="none" spc="0" normalizeH="0" baseline="0" noProof="0" dirty="0">
              <a:ln>
                <a:noFill/>
              </a:ln>
              <a:solidFill>
                <a:prstClr val="black">
                  <a:tint val="75000"/>
                </a:prstClr>
              </a:solidFill>
              <a:effectLst/>
              <a:uLnTx/>
              <a:uFillTx/>
              <a:latin typeface="游ゴシック" panose="020F0502020204030204"/>
              <a:ea typeface="+mn-ea"/>
              <a:cs typeface="+mn-cs"/>
            </a:endParaRPr>
          </a:p>
        </p:txBody>
      </p:sp>
      <p:sp>
        <p:nvSpPr>
          <p:cNvPr id="3" name="タイトル 2">
            <a:extLst>
              <a:ext uri="{FF2B5EF4-FFF2-40B4-BE49-F238E27FC236}">
                <a16:creationId xmlns:a16="http://schemas.microsoft.com/office/drawing/2014/main" id="{1A70769E-36AC-E64D-9335-D96F3E7105A9}"/>
              </a:ext>
            </a:extLst>
          </p:cNvPr>
          <p:cNvSpPr>
            <a:spLocks noGrp="1"/>
          </p:cNvSpPr>
          <p:nvPr>
            <p:ph type="title"/>
          </p:nvPr>
        </p:nvSpPr>
        <p:spPr/>
        <p:txBody>
          <a:bodyPr/>
          <a:lstStyle/>
          <a:p>
            <a:r>
              <a:rPr lang="ja-JP" altLang="en-US" dirty="0"/>
              <a:t>仮説導出</a:t>
            </a:r>
            <a:r>
              <a:rPr lang="en-US" altLang="ja-JP" dirty="0"/>
              <a:t/>
            </a:r>
            <a:br>
              <a:rPr lang="en-US" altLang="ja-JP" dirty="0"/>
            </a:br>
            <a:r>
              <a:rPr lang="ja-JP" altLang="en-US"/>
              <a:t>～</a:t>
            </a:r>
            <a:r>
              <a:rPr lang="en-US" altLang="ja-JP" dirty="0"/>
              <a:t>②</a:t>
            </a:r>
            <a:r>
              <a:rPr lang="ja-JP" altLang="en-US"/>
              <a:t>音楽史上初の他人が作ったプレイリストが聞ける～</a:t>
            </a:r>
            <a:endParaRPr kumimoji="1" lang="ja-JP" altLang="en-US" dirty="0"/>
          </a:p>
        </p:txBody>
      </p:sp>
      <p:sp>
        <p:nvSpPr>
          <p:cNvPr id="17" name="角丸四角形 16"/>
          <p:cNvSpPr/>
          <p:nvPr/>
        </p:nvSpPr>
        <p:spPr>
          <a:xfrm>
            <a:off x="533400" y="1743293"/>
            <a:ext cx="10937240" cy="214798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18" name="テキスト ボックス 17"/>
          <p:cNvSpPr txBox="1"/>
          <p:nvPr/>
        </p:nvSpPr>
        <p:spPr>
          <a:xfrm>
            <a:off x="998321" y="1512460"/>
            <a:ext cx="6603482" cy="46166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プレイリストとは（クリスマスソングで説明）</a:t>
            </a:r>
            <a:endPar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0" name="テキスト ボックス 19"/>
          <p:cNvSpPr txBox="1"/>
          <p:nvPr/>
        </p:nvSpPr>
        <p:spPr>
          <a:xfrm>
            <a:off x="821330" y="2141501"/>
            <a:ext cx="10346140" cy="149271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2400" b="0" i="0" u="none" strike="noStrike" kern="1200" cap="none" spc="0" normalizeH="0" baseline="0" noProof="0">
                <a:ln>
                  <a:noFill/>
                </a:ln>
                <a:solidFill>
                  <a:prstClr val="black"/>
                </a:solidFill>
                <a:effectLst/>
                <a:uLnTx/>
                <a:uFillTx/>
                <a:latin typeface="Yu Gothic Medium" panose="020B0500000000000000" pitchFamily="50" charset="-128"/>
                <a:ea typeface="Yu Gothic Medium" panose="020B0500000000000000" pitchFamily="50" charset="-128"/>
                <a:cs typeface="+mn-cs"/>
              </a:rPr>
              <a:t>一曲</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ずつクリスマスソングを探索することは大変</a:t>
            </a:r>
            <a:endParaRPr kumimoji="0"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altLang="ja-JP" sz="8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しかし、相手から推奨されたプレイリストを聴くことで</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一曲ずつ探索せずに自分のニーズに適度に</a:t>
            </a:r>
            <a:r>
              <a:rPr kumimoji="0"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合った</a:t>
            </a:r>
            <a:r>
              <a:rPr kumimoji="1" lang="ja-JP" altLang="en-US"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ものを聴くことができる</a:t>
            </a:r>
            <a:endParaRPr kumimoji="1" lang="en-US" altLang="ja-JP" sz="24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sp>
        <p:nvSpPr>
          <p:cNvPr id="21" name="下矢印 20"/>
          <p:cNvSpPr/>
          <p:nvPr/>
        </p:nvSpPr>
        <p:spPr>
          <a:xfrm>
            <a:off x="5496560" y="4009910"/>
            <a:ext cx="792480" cy="10013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34" charset="-128"/>
              <a:cs typeface="+mn-cs"/>
            </a:endParaRPr>
          </a:p>
        </p:txBody>
      </p:sp>
      <p:sp>
        <p:nvSpPr>
          <p:cNvPr id="22" name="角丸四角形 21"/>
          <p:cNvSpPr/>
          <p:nvPr/>
        </p:nvSpPr>
        <p:spPr>
          <a:xfrm>
            <a:off x="518160" y="5150776"/>
            <a:ext cx="10952480" cy="1319212"/>
          </a:xfrm>
          <a:prstGeom prst="round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34" charset="-128"/>
              <a:cs typeface="+mn-cs"/>
            </a:endParaRPr>
          </a:p>
        </p:txBody>
      </p:sp>
      <p:sp>
        <p:nvSpPr>
          <p:cNvPr id="23" name="テキスト ボックス 22"/>
          <p:cNvSpPr txBox="1"/>
          <p:nvPr/>
        </p:nvSpPr>
        <p:spPr>
          <a:xfrm>
            <a:off x="1188720" y="5517994"/>
            <a:ext cx="9773920"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rPr>
              <a:t>プレイリストは手間なく、適度なものを選べる手段</a:t>
            </a:r>
            <a:endParaRPr kumimoji="1" lang="ja-JP" altLang="en-US" sz="3200" b="0" i="0" u="none" strike="noStrike" kern="1200" cap="none" spc="0" normalizeH="0" baseline="0" noProof="0" dirty="0">
              <a:ln>
                <a:noFill/>
              </a:ln>
              <a:solidFill>
                <a:prstClr val="black"/>
              </a:solidFill>
              <a:effectLst/>
              <a:uLnTx/>
              <a:uFillTx/>
              <a:latin typeface="Yu Gothic Medium" panose="020B0500000000000000" pitchFamily="50" charset="-128"/>
              <a:ea typeface="Yu Gothic Medium" panose="020B0500000000000000" pitchFamily="50" charset="-128"/>
              <a:cs typeface="+mn-cs"/>
            </a:endParaRPr>
          </a:p>
        </p:txBody>
      </p:sp>
      <p:pic>
        <p:nvPicPr>
          <p:cNvPr id="25" name="図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27517" y="3447814"/>
            <a:ext cx="1911382" cy="1911382"/>
          </a:xfrm>
          <a:prstGeom prst="rect">
            <a:avLst/>
          </a:prstGeom>
        </p:spPr>
      </p:pic>
    </p:spTree>
    <p:extLst>
      <p:ext uri="{BB962C8B-B14F-4D97-AF65-F5344CB8AC3E}">
        <p14:creationId xmlns:p14="http://schemas.microsoft.com/office/powerpoint/2010/main" val="2877551585"/>
      </p:ext>
    </p:extLst>
  </p:cSld>
  <p:clrMapOvr>
    <a:masterClrMapping/>
  </p:clrMapOvr>
</p:sld>
</file>

<file path=ppt/theme/theme1.xml><?xml version="1.0" encoding="utf-8"?>
<a:theme xmlns:a="http://schemas.openxmlformats.org/drawingml/2006/main" name="1_Office テーマ">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2670</Words>
  <Application>Microsoft Office PowerPoint</Application>
  <PresentationFormat>ワイド画面</PresentationFormat>
  <Paragraphs>579</Paragraphs>
  <Slides>78</Slides>
  <Notes>11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78</vt:i4>
      </vt:variant>
    </vt:vector>
  </HeadingPairs>
  <TitlesOfParts>
    <vt:vector size="83" baseType="lpstr">
      <vt:lpstr>Yu Gothic Medium</vt:lpstr>
      <vt:lpstr>游ゴシック</vt:lpstr>
      <vt:lpstr>游ゴシック</vt:lpstr>
      <vt:lpstr>Arial</vt:lpstr>
      <vt:lpstr>1_Office テーマ</vt:lpstr>
      <vt:lpstr> 「5000万曲をポケットに」</vt:lpstr>
      <vt:lpstr> 研究概要</vt:lpstr>
      <vt:lpstr>PowerPoint プレゼンテーション</vt:lpstr>
      <vt:lpstr>PowerPoint プレゼンテーション</vt:lpstr>
      <vt:lpstr>PowerPoint プレゼンテーション</vt:lpstr>
      <vt:lpstr>現状分析 〜ストリーミング音楽サービスの最大の特徴〜</vt:lpstr>
      <vt:lpstr>現状分析 〜①音楽史上初の月額定額料金で音楽が聴き放題〜</vt:lpstr>
      <vt:lpstr>現状分析 〜①音楽史上初の月額定額料金で音楽が聴き放題〜</vt:lpstr>
      <vt:lpstr>仮説導出 ～②音楽史上初の他人が作ったプレイリストが聞ける～</vt:lpstr>
      <vt:lpstr>現状分析 〜②音楽史上初の他人が作ったプレイリストが聞ける〜</vt:lpstr>
      <vt:lpstr>現状分析 〜ストリーミング音楽サービスとは〜</vt:lpstr>
      <vt:lpstr>現状分析 〜ストリーミング音楽サービスとは〜</vt:lpstr>
      <vt:lpstr>現状分析 〜プラットフォームとは〜</vt:lpstr>
      <vt:lpstr>現状分析 〜実際にどうなっている？〜</vt:lpstr>
      <vt:lpstr>現状分析 〜人気アーティストが参入〜</vt:lpstr>
      <vt:lpstr>現状分析 〜曲数推移〜</vt:lpstr>
      <vt:lpstr>現状分析 〜有料会員数推移〜</vt:lpstr>
      <vt:lpstr>現状分析 〜ストリーミング音楽サービス市場売り上げ〜</vt:lpstr>
      <vt:lpstr> 現状分析まとめ</vt:lpstr>
      <vt:lpstr>PowerPoint プレゼンテーション</vt:lpstr>
      <vt:lpstr>事例研究 〜発見！！〜</vt:lpstr>
      <vt:lpstr>事例研究 〜気になるプラットフォームの事例〜</vt:lpstr>
      <vt:lpstr>事例研究 〜クックパッドの現状分析〜</vt:lpstr>
      <vt:lpstr>事例研究 〜関与の定義付け〜</vt:lpstr>
      <vt:lpstr>事例研究 〜クックパッドの担当者が説明する利用者が減少した理由〜</vt:lpstr>
      <vt:lpstr>事例研究 〜クックパッドの主張に対しての疑問〜</vt:lpstr>
      <vt:lpstr>事例研究 〜クックパッド利用者のコメント〜</vt:lpstr>
      <vt:lpstr>事例研究 〜クックパッド利用者減少の見解〜</vt:lpstr>
      <vt:lpstr>問題意識 〜ストリーミング音楽サービスに置き換え〜</vt:lpstr>
      <vt:lpstr>問題意識 〜ストリーミング音楽サービス問題点〜</vt:lpstr>
      <vt:lpstr>問題意識 〜ストリーミング音楽サービス利用者コメント〜</vt:lpstr>
      <vt:lpstr>PowerPoint プレゼンテーション</vt:lpstr>
      <vt:lpstr>問題意識 〜関与状態の定義付〜</vt:lpstr>
      <vt:lpstr>PowerPoint プレゼンテーション</vt:lpstr>
      <vt:lpstr> 問題意識</vt:lpstr>
      <vt:lpstr>PowerPoint プレゼンテーション</vt:lpstr>
      <vt:lpstr>先行研究 〜ネットワーク効果〜</vt:lpstr>
      <vt:lpstr>先行研究 〜プラットフォームビジネスの先行研究〜</vt:lpstr>
      <vt:lpstr>先行研究 〜ネットワーク効果の流れ例〜</vt:lpstr>
      <vt:lpstr>先行研究 〜ネットワーク効果の流れ例〜</vt:lpstr>
      <vt:lpstr>先行研究まとめ 〜ネットワーク効果まとめ〜</vt:lpstr>
      <vt:lpstr>先行研究 〜従来のプラットフォーム研究〜</vt:lpstr>
      <vt:lpstr>PowerPoint プレゼンテーション</vt:lpstr>
      <vt:lpstr> 研究目的</vt:lpstr>
      <vt:lpstr>PowerPoint プレゼンテーション</vt:lpstr>
      <vt:lpstr>仮説導出①</vt:lpstr>
      <vt:lpstr>仮説導出① 〜低関与の意思決定〜</vt:lpstr>
      <vt:lpstr>仮説導出① 〜ヒューリスティックとは〜</vt:lpstr>
      <vt:lpstr> 仮説導出①まとめ</vt:lpstr>
      <vt:lpstr> 仮説①</vt:lpstr>
      <vt:lpstr> 仮説導出②</vt:lpstr>
      <vt:lpstr> 仮説②</vt:lpstr>
      <vt:lpstr>PowerPoint プレゼンテーション</vt:lpstr>
      <vt:lpstr> 仮説</vt:lpstr>
      <vt:lpstr>PowerPoint プレゼンテーション</vt:lpstr>
      <vt:lpstr>調査概要 〜仮説①〜</vt:lpstr>
      <vt:lpstr>調査概要 ～仮説①の検証　尺度～</vt:lpstr>
      <vt:lpstr>検証結果 ～仮説①～</vt:lpstr>
      <vt:lpstr>検証結果まとめ ～仮説①～</vt:lpstr>
      <vt:lpstr>検証結果 ～仮説①の棄却理由～</vt:lpstr>
      <vt:lpstr>調査概要 〜仮説②〜</vt:lpstr>
      <vt:lpstr>調査概要 ～仮説②　調査対象～</vt:lpstr>
      <vt:lpstr>調査概要 ～仮説②の検証　尺度～</vt:lpstr>
      <vt:lpstr>調査概要 ～仮説②検証予想～</vt:lpstr>
      <vt:lpstr>検証結果 ～仮説②～</vt:lpstr>
      <vt:lpstr>検証結果まとめ ～仮説②～</vt:lpstr>
      <vt:lpstr>PowerPoint プレゼンテーション</vt:lpstr>
      <vt:lpstr>追加検証 ～検証目的～</vt:lpstr>
      <vt:lpstr>調査概要 〜仮説②の追加検証〜</vt:lpstr>
      <vt:lpstr>調査概要 ～追加検証手順～</vt:lpstr>
      <vt:lpstr>調査概要 ～追加検証の尺度～</vt:lpstr>
      <vt:lpstr>検証結果 ～追加検証～</vt:lpstr>
      <vt:lpstr>検証結果まとめ ～追加検証～</vt:lpstr>
      <vt:lpstr>PowerPoint プレゼンテーション</vt:lpstr>
      <vt:lpstr> 学術的インプリケーション</vt:lpstr>
      <vt:lpstr>PowerPoint プレゼンテーション</vt:lpstr>
      <vt:lpstr> 実務的インプリケーション</vt:lpstr>
      <vt:lpstr> 参考文献・URL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「5000万曲をポケットに」</dc:title>
  <dc:creator>ホシ　ヨシキ</dc:creator>
  <cp:lastModifiedBy>マニュアル作成用</cp:lastModifiedBy>
  <cp:revision>12</cp:revision>
  <dcterms:created xsi:type="dcterms:W3CDTF">2019-12-19T11:17:56Z</dcterms:created>
  <dcterms:modified xsi:type="dcterms:W3CDTF">2019-12-19T12:42:52Z</dcterms:modified>
</cp:coreProperties>
</file>